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1" r:id="rId5"/>
    <p:sldId id="262" r:id="rId6"/>
    <p:sldId id="263" r:id="rId7"/>
    <p:sldId id="264" r:id="rId8"/>
    <p:sldId id="265" r:id="rId9"/>
    <p:sldId id="266" r:id="rId10"/>
    <p:sldId id="273" r:id="rId11"/>
    <p:sldId id="275" r:id="rId12"/>
    <p:sldId id="276" r:id="rId13"/>
    <p:sldId id="277" r:id="rId14"/>
    <p:sldId id="278" r:id="rId15"/>
    <p:sldId id="279" r:id="rId16"/>
    <p:sldId id="280" r:id="rId17"/>
    <p:sldId id="281" r:id="rId18"/>
    <p:sldId id="282" r:id="rId19"/>
    <p:sldId id="283" r:id="rId20"/>
    <p:sldId id="284" r:id="rId21"/>
    <p:sldId id="285" r:id="rId22"/>
    <p:sldId id="286" r:id="rId23"/>
    <p:sldId id="272" r:id="rId24"/>
  </p:sldIdLst>
  <p:sldSz cx="9144000" cy="5143500" type="screen16x9"/>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43" autoAdjust="0"/>
    <p:restoredTop sz="94660"/>
  </p:normalViewPr>
  <p:slideViewPr>
    <p:cSldViewPr>
      <p:cViewPr varScale="1">
        <p:scale>
          <a:sx n="98" d="100"/>
          <a:sy n="98" d="100"/>
        </p:scale>
        <p:origin x="432" y="84"/>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597819"/>
            <a:ext cx="7772400" cy="1102519"/>
          </a:xfrm>
        </p:spPr>
        <p:txBody>
          <a:bodyPr/>
          <a:lstStyle/>
          <a:p>
            <a:r>
              <a:rPr lang="ru-RU"/>
              <a:t>Образец заголовка</a:t>
            </a:r>
          </a:p>
        </p:txBody>
      </p:sp>
      <p:sp>
        <p:nvSpPr>
          <p:cNvPr id="3" name="Подзаголовок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B4C71EC6-210F-42DE-9C53-41977AD35B3D}" type="datetimeFigureOut">
              <a:rPr lang="ru-RU" smtClean="0"/>
              <a:t>20.01.2020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20.01.2020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05979"/>
            <a:ext cx="2057400" cy="4388644"/>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05979"/>
            <a:ext cx="6019800" cy="438864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20.01.2020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20.01.2020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3305176"/>
            <a:ext cx="7772400" cy="1021556"/>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20.01.2020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B4C71EC6-210F-42DE-9C53-41977AD35B3D}" type="datetimeFigureOut">
              <a:rPr lang="ru-RU" smtClean="0"/>
              <a:t>20.01.2020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B4C71EC6-210F-42DE-9C53-41977AD35B3D}" type="datetimeFigureOut">
              <a:rPr lang="ru-RU" smtClean="0"/>
              <a:t>20.01.2020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B4C71EC6-210F-42DE-9C53-41977AD35B3D}" type="datetimeFigureOut">
              <a:rPr lang="ru-RU" smtClean="0"/>
              <a:t>20.01.2020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20.01.2020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1" y="204787"/>
            <a:ext cx="3008313" cy="871538"/>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20.01.2020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3600450"/>
            <a:ext cx="5486400" cy="425054"/>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20.01.2020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20.01.2020</a:t>
            </a:fld>
            <a:endParaRPr lang="ru-RU"/>
          </a:p>
        </p:txBody>
      </p:sp>
      <p:sp>
        <p:nvSpPr>
          <p:cNvPr id="5" name="Нижний колонтитул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en.wikipedia.org/wiki/Australian_National_University" TargetMode="External"/><Relationship Id="rId2" Type="http://schemas.openxmlformats.org/officeDocument/2006/relationships/hyperlink" Target="https://en.wikipedia.org/wiki/International_Relations" TargetMode="Externa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hyperlink" Target="https://en.wikipedia.org/wiki/University_of_Oxford" TargetMode="External"/><Relationship Id="rId4" Type="http://schemas.openxmlformats.org/officeDocument/2006/relationships/hyperlink" Target="https://en.wikipedia.org/wiki/London_School_of_Economics" TargetMode="Externa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14245" y="357504"/>
            <a:ext cx="6707088" cy="857250"/>
          </a:xfrm>
        </p:spPr>
        <p:txBody>
          <a:bodyPr>
            <a:normAutofit fontScale="90000"/>
          </a:bodyPr>
          <a:lstStyle/>
          <a:p>
            <a:pPr algn="l"/>
            <a:r>
              <a:rPr lang="en-US" sz="3200" b="1" dirty="0" smtClean="0"/>
              <a:t>AL-FARABI KAZAKH NATIONAL UNIVERSITY</a:t>
            </a:r>
            <a:endParaRPr lang="ru-RU" sz="3200" b="1" dirty="0"/>
          </a:p>
        </p:txBody>
      </p:sp>
      <p:sp>
        <p:nvSpPr>
          <p:cNvPr id="4" name="TextBox 3"/>
          <p:cNvSpPr txBox="1"/>
          <p:nvPr/>
        </p:nvSpPr>
        <p:spPr>
          <a:xfrm>
            <a:off x="2195736" y="1335219"/>
            <a:ext cx="6480720" cy="954107"/>
          </a:xfrm>
          <a:prstGeom prst="rect">
            <a:avLst/>
          </a:prstGeom>
          <a:solidFill>
            <a:schemeClr val="bg1"/>
          </a:solidFill>
        </p:spPr>
        <p:txBody>
          <a:bodyPr wrap="square" rtlCol="0">
            <a:spAutoFit/>
          </a:bodyPr>
          <a:lstStyle/>
          <a:p>
            <a:r>
              <a:rPr lang="en-US" sz="2800" b="1" dirty="0" smtClean="0">
                <a:latin typeface="Arial" panose="020B0604020202020204" pitchFamily="34" charset="0"/>
              </a:rPr>
              <a:t>Department of political science and political technologies</a:t>
            </a:r>
            <a:r>
              <a:rPr lang="ru-RU" sz="2800" b="1" dirty="0" smtClean="0">
                <a:latin typeface="Arial" panose="020B0604020202020204" pitchFamily="34" charset="0"/>
              </a:rPr>
              <a:t> </a:t>
            </a:r>
            <a:endParaRPr lang="ru-RU" sz="2800" b="1" dirty="0">
              <a:latin typeface="Arial" panose="020B0604020202020204" pitchFamily="34" charset="0"/>
            </a:endParaRPr>
          </a:p>
        </p:txBody>
      </p:sp>
      <p:sp>
        <p:nvSpPr>
          <p:cNvPr id="5" name="TextBox 4"/>
          <p:cNvSpPr txBox="1"/>
          <p:nvPr/>
        </p:nvSpPr>
        <p:spPr>
          <a:xfrm>
            <a:off x="2195736" y="2453938"/>
            <a:ext cx="6624736" cy="954107"/>
          </a:xfrm>
          <a:prstGeom prst="rect">
            <a:avLst/>
          </a:prstGeom>
          <a:noFill/>
        </p:spPr>
        <p:txBody>
          <a:bodyPr wrap="square" rtlCol="0">
            <a:spAutoFit/>
          </a:bodyPr>
          <a:lstStyle/>
          <a:p>
            <a:r>
              <a:rPr lang="en-US" sz="2800" b="1" dirty="0"/>
              <a:t>Globalization and Development of the Modern World</a:t>
            </a:r>
            <a:endParaRPr lang="ru-RU" sz="2800" b="1" dirty="0">
              <a:latin typeface="Arial" panose="020B0604020202020204" pitchFamily="34" charset="0"/>
            </a:endParaRPr>
          </a:p>
        </p:txBody>
      </p:sp>
      <p:sp>
        <p:nvSpPr>
          <p:cNvPr id="6" name="TextBox 5"/>
          <p:cNvSpPr txBox="1"/>
          <p:nvPr/>
        </p:nvSpPr>
        <p:spPr>
          <a:xfrm>
            <a:off x="2339752" y="3449546"/>
            <a:ext cx="3240360" cy="830997"/>
          </a:xfrm>
          <a:prstGeom prst="rect">
            <a:avLst/>
          </a:prstGeom>
          <a:noFill/>
        </p:spPr>
        <p:txBody>
          <a:bodyPr wrap="square" rtlCol="0">
            <a:spAutoFit/>
          </a:bodyPr>
          <a:lstStyle/>
          <a:p>
            <a:r>
              <a:rPr lang="" sz="2400" b="1" dirty="0" smtClean="0">
                <a:latin typeface="Arial" panose="020B0604020202020204" pitchFamily="34" charset="0"/>
              </a:rPr>
              <a:t>Abzhapparova A.A.</a:t>
            </a:r>
            <a:endParaRPr lang="" sz="2400" b="1" dirty="0">
              <a:latin typeface="Arial" panose="020B0604020202020204" pitchFamily="34" charset="0"/>
            </a:endParaRPr>
          </a:p>
          <a:p>
            <a:r>
              <a:rPr lang="en-US" sz="2400" b="1" dirty="0" smtClean="0">
                <a:latin typeface="Arial" panose="020B0604020202020204" pitchFamily="34" charset="0"/>
              </a:rPr>
              <a:t>Senior lecturer</a:t>
            </a:r>
            <a:endParaRPr lang="ru-RU" sz="2400" b="1" dirty="0">
              <a:latin typeface="Arial" panose="020B0604020202020204" pitchFamily="34" charset="0"/>
            </a:endParaRPr>
          </a:p>
        </p:txBody>
      </p:sp>
      <p:pic>
        <p:nvPicPr>
          <p:cNvPr id="8" name="Рисунок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37630492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51720" y="205979"/>
            <a:ext cx="6635080" cy="857250"/>
          </a:xfrm>
        </p:spPr>
        <p:txBody>
          <a:bodyPr>
            <a:noAutofit/>
          </a:bodyPr>
          <a:lstStyle/>
          <a:p>
            <a:r>
              <a:rPr lang="en-US" sz="3600" b="1" dirty="0">
                <a:latin typeface="Arial" panose="020B0604020202020204" pitchFamily="34" charset="0"/>
                <a:cs typeface="Arial" panose="020B0604020202020204" pitchFamily="34" charset="0"/>
              </a:rPr>
              <a:t>Typologies of the world order</a:t>
            </a:r>
            <a:endParaRPr lang="ru-RU" sz="3600"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971600" y="1635645"/>
            <a:ext cx="7715200" cy="2958977"/>
          </a:xfrm>
        </p:spPr>
        <p:txBody>
          <a:bodyPr>
            <a:normAutofit fontScale="92500"/>
          </a:bodyPr>
          <a:lstStyle/>
          <a:p>
            <a:pPr marL="0" indent="0" algn="ctr">
              <a:buNone/>
            </a:pPr>
            <a:r>
              <a:rPr lang="en-US" b="1" dirty="0">
                <a:latin typeface="Arial" panose="020B0604020202020204" pitchFamily="34" charset="0"/>
                <a:cs typeface="Arial" panose="020B0604020202020204" pitchFamily="34" charset="0"/>
              </a:rPr>
              <a:t>Vienna system 1813</a:t>
            </a:r>
          </a:p>
          <a:p>
            <a:pPr marL="0" indent="0">
              <a:buNone/>
            </a:pPr>
            <a:r>
              <a:rPr lang="en-US" sz="3000" dirty="0">
                <a:latin typeface="Arial" panose="020B0604020202020204" pitchFamily="34" charset="0"/>
                <a:cs typeface="Arial" panose="020B0604020202020204" pitchFamily="34" charset="0"/>
              </a:rPr>
              <a:t>The main idea is </a:t>
            </a:r>
            <a:r>
              <a:rPr lang="en-US" sz="3000" dirty="0" smtClean="0">
                <a:latin typeface="Arial" panose="020B0604020202020204" pitchFamily="34" charset="0"/>
                <a:cs typeface="Arial" panose="020B0604020202020204" pitchFamily="34" charset="0"/>
              </a:rPr>
              <a:t>“concert </a:t>
            </a:r>
            <a:r>
              <a:rPr lang="en-US" sz="3000" dirty="0">
                <a:latin typeface="Arial" panose="020B0604020202020204" pitchFamily="34" charset="0"/>
                <a:cs typeface="Arial" panose="020B0604020202020204" pitchFamily="34" charset="0"/>
              </a:rPr>
              <a:t>of European </a:t>
            </a:r>
            <a:r>
              <a:rPr lang="en-US" sz="3000" dirty="0" smtClean="0">
                <a:latin typeface="Arial" panose="020B0604020202020204" pitchFamily="34" charset="0"/>
                <a:cs typeface="Arial" panose="020B0604020202020204" pitchFamily="34" charset="0"/>
              </a:rPr>
              <a:t>States”.</a:t>
            </a:r>
            <a:endParaRPr lang="en-US" sz="3000" dirty="0">
              <a:latin typeface="Arial" panose="020B0604020202020204" pitchFamily="34" charset="0"/>
              <a:cs typeface="Arial" panose="020B0604020202020204" pitchFamily="34" charset="0"/>
            </a:endParaRPr>
          </a:p>
          <a:p>
            <a:pPr marL="0" indent="0">
              <a:buNone/>
            </a:pPr>
            <a:r>
              <a:rPr lang="en-US" sz="3000" dirty="0">
                <a:latin typeface="Arial" panose="020B0604020202020204" pitchFamily="34" charset="0"/>
                <a:cs typeface="Arial" panose="020B0604020202020204" pitchFamily="34" charset="0"/>
              </a:rPr>
              <a:t>Redistribution of territories and redrawing of borders of many </a:t>
            </a:r>
            <a:r>
              <a:rPr lang="en-US" sz="3000" dirty="0" smtClean="0">
                <a:latin typeface="Arial" panose="020B0604020202020204" pitchFamily="34" charset="0"/>
                <a:cs typeface="Arial" panose="020B0604020202020204" pitchFamily="34" charset="0"/>
              </a:rPr>
              <a:t>countries.</a:t>
            </a:r>
            <a:endParaRPr lang="en-US" sz="3000" dirty="0">
              <a:latin typeface="Arial" panose="020B0604020202020204" pitchFamily="34" charset="0"/>
              <a:cs typeface="Arial" panose="020B0604020202020204" pitchFamily="34" charset="0"/>
            </a:endParaRPr>
          </a:p>
          <a:p>
            <a:pPr marL="0" indent="0">
              <a:buNone/>
            </a:pPr>
            <a:r>
              <a:rPr lang="en-US" sz="3000" dirty="0">
                <a:latin typeface="Arial" panose="020B0604020202020204" pitchFamily="34" charset="0"/>
                <a:cs typeface="Arial" panose="020B0604020202020204" pitchFamily="34" charset="0"/>
              </a:rPr>
              <a:t>Allowed intervention in the offending </a:t>
            </a:r>
            <a:r>
              <a:rPr lang="en-US" sz="3000" dirty="0" smtClean="0">
                <a:latin typeface="Arial" panose="020B0604020202020204" pitchFamily="34" charset="0"/>
                <a:cs typeface="Arial" panose="020B0604020202020204" pitchFamily="34" charset="0"/>
              </a:rPr>
              <a:t>country.</a:t>
            </a:r>
            <a:endParaRPr lang="ru-RU" sz="30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27798911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699792" y="205979"/>
            <a:ext cx="5987008" cy="857250"/>
          </a:xfrm>
        </p:spPr>
        <p:txBody>
          <a:bodyPr>
            <a:noAutofit/>
          </a:bodyPr>
          <a:lstStyle/>
          <a:p>
            <a:r>
              <a:rPr lang="en-US" sz="3200" b="1" dirty="0">
                <a:latin typeface="Arial" panose="020B0604020202020204" pitchFamily="34" charset="0"/>
                <a:cs typeface="Arial" panose="020B0604020202020204" pitchFamily="34" charset="0"/>
              </a:rPr>
              <a:t>Typologies of the world order</a:t>
            </a:r>
            <a:endParaRPr lang="ru-RU" sz="3200" dirty="0"/>
          </a:p>
        </p:txBody>
      </p:sp>
      <p:sp>
        <p:nvSpPr>
          <p:cNvPr id="3" name="Объект 2"/>
          <p:cNvSpPr>
            <a:spLocks noGrp="1"/>
          </p:cNvSpPr>
          <p:nvPr>
            <p:ph idx="1"/>
          </p:nvPr>
        </p:nvSpPr>
        <p:spPr>
          <a:xfrm>
            <a:off x="457200" y="1419622"/>
            <a:ext cx="8229600" cy="3394472"/>
          </a:xfrm>
        </p:spPr>
        <p:txBody>
          <a:bodyPr>
            <a:normAutofit lnSpcReduction="10000"/>
          </a:bodyPr>
          <a:lstStyle/>
          <a:p>
            <a:pPr marL="0" indent="0" algn="ctr">
              <a:buNone/>
            </a:pPr>
            <a:r>
              <a:rPr lang="en-US" b="1" dirty="0">
                <a:latin typeface="Arial" panose="020B0604020202020204" pitchFamily="34" charset="0"/>
                <a:cs typeface="Arial" panose="020B0604020202020204" pitchFamily="34" charset="0"/>
              </a:rPr>
              <a:t>Versailles system (after world war 1)</a:t>
            </a:r>
          </a:p>
          <a:p>
            <a:pPr marL="0" indent="0">
              <a:buNone/>
            </a:pPr>
            <a:r>
              <a:rPr lang="en-US" sz="2800" dirty="0">
                <a:latin typeface="Arial" panose="020B0604020202020204" pitchFamily="34" charset="0"/>
                <a:cs typeface="Arial" panose="020B0604020202020204" pitchFamily="34" charset="0"/>
              </a:rPr>
              <a:t>The emergence of new centers of power (USA, Japan)</a:t>
            </a:r>
          </a:p>
          <a:p>
            <a:pPr marL="0" indent="0">
              <a:buNone/>
            </a:pPr>
            <a:r>
              <a:rPr lang="en-US" sz="2800" dirty="0">
                <a:latin typeface="Arial" panose="020B0604020202020204" pitchFamily="34" charset="0"/>
                <a:cs typeface="Arial" panose="020B0604020202020204" pitchFamily="34" charset="0"/>
              </a:rPr>
              <a:t>The idea of nation-States as subjects of sovereignty</a:t>
            </a:r>
          </a:p>
          <a:p>
            <a:pPr marL="0" indent="0">
              <a:buNone/>
            </a:pPr>
            <a:r>
              <a:rPr lang="en-US" sz="2800" dirty="0">
                <a:latin typeface="Arial" panose="020B0604020202020204" pitchFamily="34" charset="0"/>
                <a:cs typeface="Arial" panose="020B0604020202020204" pitchFamily="34" charset="0"/>
              </a:rPr>
              <a:t>The idea of a supranational body-the League of Nations</a:t>
            </a:r>
            <a:endParaRPr lang="ru-RU" sz="28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133281"/>
            <a:ext cx="1214607" cy="1098947"/>
          </a:xfrm>
          <a:prstGeom prst="rect">
            <a:avLst/>
          </a:prstGeom>
        </p:spPr>
      </p:pic>
    </p:spTree>
    <p:extLst>
      <p:ext uri="{BB962C8B-B14F-4D97-AF65-F5344CB8AC3E}">
        <p14:creationId xmlns:p14="http://schemas.microsoft.com/office/powerpoint/2010/main" val="33207313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19672" y="205979"/>
            <a:ext cx="7067128" cy="857250"/>
          </a:xfrm>
        </p:spPr>
        <p:txBody>
          <a:bodyPr>
            <a:normAutofit/>
          </a:bodyPr>
          <a:lstStyle/>
          <a:p>
            <a:r>
              <a:rPr lang="en-US" sz="3200" b="1" dirty="0">
                <a:latin typeface="Arial" panose="020B0604020202020204" pitchFamily="34" charset="0"/>
                <a:cs typeface="Arial" panose="020B0604020202020204" pitchFamily="34" charset="0"/>
              </a:rPr>
              <a:t>Typologies of the world order</a:t>
            </a:r>
            <a:endParaRPr lang="ru-RU" sz="3200" dirty="0"/>
          </a:p>
        </p:txBody>
      </p:sp>
      <p:sp>
        <p:nvSpPr>
          <p:cNvPr id="3" name="Объект 2"/>
          <p:cNvSpPr>
            <a:spLocks noGrp="1"/>
          </p:cNvSpPr>
          <p:nvPr>
            <p:ph idx="1"/>
          </p:nvPr>
        </p:nvSpPr>
        <p:spPr/>
        <p:txBody>
          <a:bodyPr/>
          <a:lstStyle/>
          <a:p>
            <a:pPr marL="0" indent="0" algn="ctr">
              <a:buNone/>
            </a:pPr>
            <a:r>
              <a:rPr lang="en-US" b="1" dirty="0"/>
              <a:t>Potsdam system (after world war 2)</a:t>
            </a:r>
          </a:p>
          <a:p>
            <a:pPr marL="0" indent="0">
              <a:buNone/>
            </a:pPr>
            <a:r>
              <a:rPr lang="en-US" sz="2800" dirty="0"/>
              <a:t>Zones of influence of the USA and Russia</a:t>
            </a:r>
          </a:p>
          <a:p>
            <a:pPr marL="0" indent="0">
              <a:buNone/>
            </a:pPr>
            <a:r>
              <a:rPr lang="en-US" sz="2800" dirty="0"/>
              <a:t>New international body-UN</a:t>
            </a:r>
          </a:p>
          <a:p>
            <a:pPr marL="0" indent="0">
              <a:buNone/>
            </a:pPr>
            <a:r>
              <a:rPr lang="en-US" sz="2800" dirty="0"/>
              <a:t>Nuclear weapons – the idea of containment</a:t>
            </a:r>
            <a:endParaRPr lang="ru-RU" sz="2800"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32743"/>
            <a:ext cx="1214607" cy="1098947"/>
          </a:xfrm>
          <a:prstGeom prst="rect">
            <a:avLst/>
          </a:prstGeom>
        </p:spPr>
      </p:pic>
    </p:spTree>
    <p:extLst>
      <p:ext uri="{BB962C8B-B14F-4D97-AF65-F5344CB8AC3E}">
        <p14:creationId xmlns:p14="http://schemas.microsoft.com/office/powerpoint/2010/main" val="37924679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36510" y="205979"/>
            <a:ext cx="6850289" cy="857250"/>
          </a:xfrm>
        </p:spPr>
        <p:txBody>
          <a:bodyPr>
            <a:normAutofit/>
          </a:bodyPr>
          <a:lstStyle/>
          <a:p>
            <a:r>
              <a:rPr lang="en-US" sz="3600" b="1" dirty="0">
                <a:latin typeface="Arial" panose="020B0604020202020204" pitchFamily="34" charset="0"/>
                <a:cs typeface="Arial" panose="020B0604020202020204" pitchFamily="34" charset="0"/>
              </a:rPr>
              <a:t>Typologies of the world order</a:t>
            </a:r>
            <a:endParaRPr lang="ru-RU" sz="3600" dirty="0"/>
          </a:p>
        </p:txBody>
      </p:sp>
      <p:sp>
        <p:nvSpPr>
          <p:cNvPr id="3" name="Объект 2"/>
          <p:cNvSpPr>
            <a:spLocks noGrp="1"/>
          </p:cNvSpPr>
          <p:nvPr>
            <p:ph idx="1"/>
          </p:nvPr>
        </p:nvSpPr>
        <p:spPr>
          <a:xfrm>
            <a:off x="466851" y="1563638"/>
            <a:ext cx="8229600" cy="3394472"/>
          </a:xfrm>
        </p:spPr>
        <p:txBody>
          <a:bodyPr>
            <a:normAutofit lnSpcReduction="10000"/>
          </a:bodyPr>
          <a:lstStyle/>
          <a:p>
            <a:pPr marL="0" indent="0" algn="ctr">
              <a:buNone/>
            </a:pPr>
            <a:r>
              <a:rPr lang="en-US" b="1" dirty="0">
                <a:latin typeface="Arial" panose="020B0604020202020204" pitchFamily="34" charset="0"/>
                <a:cs typeface="Arial" panose="020B0604020202020204" pitchFamily="34" charset="0"/>
              </a:rPr>
              <a:t>New world order (after the collapse of the USSR)</a:t>
            </a:r>
          </a:p>
          <a:p>
            <a:pPr marL="0" indent="0">
              <a:buNone/>
            </a:pPr>
            <a:r>
              <a:rPr lang="en-US" sz="2800" dirty="0">
                <a:latin typeface="Arial" panose="020B0604020202020204" pitchFamily="34" charset="0"/>
                <a:cs typeface="Arial" panose="020B0604020202020204" pitchFamily="34" charset="0"/>
              </a:rPr>
              <a:t>Features of the unipolar system led by the United States</a:t>
            </a:r>
          </a:p>
          <a:p>
            <a:pPr marL="0" indent="0">
              <a:buNone/>
            </a:pPr>
            <a:r>
              <a:rPr lang="en-US" sz="2800" dirty="0">
                <a:latin typeface="Arial" panose="020B0604020202020204" pitchFamily="34" charset="0"/>
                <a:cs typeface="Arial" panose="020B0604020202020204" pitchFamily="34" charset="0"/>
              </a:rPr>
              <a:t>Europe, China, and Japan claim to be the new centers of power</a:t>
            </a:r>
          </a:p>
          <a:p>
            <a:pPr marL="0" indent="0">
              <a:buNone/>
            </a:pPr>
            <a:r>
              <a:rPr lang="en-US" sz="2800" dirty="0">
                <a:latin typeface="Arial" panose="020B0604020202020204" pitchFamily="34" charset="0"/>
                <a:cs typeface="Arial" panose="020B0604020202020204" pitchFamily="34" charset="0"/>
              </a:rPr>
              <a:t>Nuclear weapons are a guarantee of sovereignty</a:t>
            </a:r>
            <a:endParaRPr lang="ru-RU" sz="28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29534224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67744" y="205979"/>
            <a:ext cx="6419056" cy="857250"/>
          </a:xfrm>
        </p:spPr>
        <p:txBody>
          <a:bodyPr>
            <a:noAutofit/>
          </a:bodyPr>
          <a:lstStyle/>
          <a:p>
            <a:r>
              <a:rPr lang="en-US" sz="3200" b="1" dirty="0" smtClean="0">
                <a:latin typeface="Arial" panose="020B0604020202020204" pitchFamily="34" charset="0"/>
                <a:cs typeface="Arial" panose="020B0604020202020204" pitchFamily="34" charset="0"/>
              </a:rPr>
              <a:t>Globalization and Nation State</a:t>
            </a:r>
            <a:endParaRPr lang="ru-RU" sz="3200" dirty="0"/>
          </a:p>
        </p:txBody>
      </p:sp>
      <p:sp>
        <p:nvSpPr>
          <p:cNvPr id="3" name="Объект 2"/>
          <p:cNvSpPr>
            <a:spLocks noGrp="1"/>
          </p:cNvSpPr>
          <p:nvPr>
            <p:ph idx="1"/>
          </p:nvPr>
        </p:nvSpPr>
        <p:spPr/>
        <p:txBody>
          <a:bodyPr>
            <a:normAutofit/>
          </a:bodyPr>
          <a:lstStyle/>
          <a:p>
            <a:pPr marL="109728" indent="0">
              <a:buNone/>
              <a:defRPr/>
            </a:pPr>
            <a:r>
              <a:rPr lang="en-US" sz="2800" dirty="0">
                <a:latin typeface="Arial" panose="020B0604020202020204" pitchFamily="34" charset="0"/>
                <a:cs typeface="Arial" panose="020B0604020202020204" pitchFamily="34" charset="0"/>
              </a:rPr>
              <a:t>As states become more integrated into the world economy, they tend to give up power over some decision making:</a:t>
            </a:r>
          </a:p>
          <a:p>
            <a:pPr marL="365760" indent="-256032">
              <a:buNone/>
              <a:defRPr/>
            </a:pPr>
            <a:r>
              <a:rPr lang="en-US" sz="2800" dirty="0">
                <a:latin typeface="Arial" panose="020B0604020202020204" pitchFamily="34" charset="0"/>
                <a:cs typeface="Arial" panose="020B0604020202020204" pitchFamily="34" charset="0"/>
              </a:rPr>
              <a:t> </a:t>
            </a:r>
          </a:p>
          <a:p>
            <a:pPr marL="365760" indent="-256032">
              <a:buNone/>
              <a:defRPr/>
            </a:pPr>
            <a:r>
              <a:rPr lang="en-US" sz="2800" dirty="0" smtClean="0">
                <a:latin typeface="Arial" panose="020B0604020202020204" pitchFamily="34" charset="0"/>
                <a:cs typeface="Arial" panose="020B0604020202020204" pitchFamily="34" charset="0"/>
              </a:rPr>
              <a:t>       NAFTA- </a:t>
            </a:r>
            <a:r>
              <a:rPr lang="en-US" sz="2800" dirty="0">
                <a:latin typeface="Arial" panose="020B0604020202020204" pitchFamily="34" charset="0"/>
                <a:cs typeface="Arial" panose="020B0604020202020204" pitchFamily="34" charset="0"/>
              </a:rPr>
              <a:t>Mexico can no longer impose tariffs on U.S. goods, nor can protect its industries without consulting with U.S. policymakers</a:t>
            </a:r>
          </a:p>
          <a:p>
            <a:endParaRPr lang="ru-RU" sz="28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32743"/>
            <a:ext cx="1214607" cy="1098947"/>
          </a:xfrm>
          <a:prstGeom prst="rect">
            <a:avLst/>
          </a:prstGeom>
        </p:spPr>
      </p:pic>
    </p:spTree>
    <p:extLst>
      <p:ext uri="{BB962C8B-B14F-4D97-AF65-F5344CB8AC3E}">
        <p14:creationId xmlns:p14="http://schemas.microsoft.com/office/powerpoint/2010/main" val="8261680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51720" y="205979"/>
            <a:ext cx="6635080" cy="857250"/>
          </a:xfrm>
        </p:spPr>
        <p:txBody>
          <a:bodyPr>
            <a:noAutofit/>
          </a:bodyPr>
          <a:lstStyle/>
          <a:p>
            <a:r>
              <a:rPr lang="en-US" sz="3200" b="1" dirty="0">
                <a:latin typeface="Arial" panose="020B0604020202020204" pitchFamily="34" charset="0"/>
                <a:cs typeface="Arial" panose="020B0604020202020204" pitchFamily="34" charset="0"/>
              </a:rPr>
              <a:t>Globalization and Nation State</a:t>
            </a:r>
            <a:endParaRPr lang="ru-RU" sz="3200" dirty="0"/>
          </a:p>
        </p:txBody>
      </p:sp>
      <p:sp>
        <p:nvSpPr>
          <p:cNvPr id="3" name="Объект 2"/>
          <p:cNvSpPr>
            <a:spLocks noGrp="1"/>
          </p:cNvSpPr>
          <p:nvPr>
            <p:ph idx="1"/>
          </p:nvPr>
        </p:nvSpPr>
        <p:spPr/>
        <p:txBody>
          <a:bodyPr>
            <a:noAutofit/>
          </a:bodyPr>
          <a:lstStyle/>
          <a:p>
            <a:r>
              <a:rPr lang="en-US" sz="2400" dirty="0">
                <a:latin typeface="Arial" panose="020B0604020202020204" pitchFamily="34" charset="0"/>
                <a:cs typeface="Arial" panose="020B0604020202020204" pitchFamily="34" charset="0"/>
              </a:rPr>
              <a:t>The WTO’s purpose is to regulate and </a:t>
            </a:r>
            <a:r>
              <a:rPr lang="en-US" sz="2400" b="1" dirty="0">
                <a:latin typeface="Arial" panose="020B0604020202020204" pitchFamily="34" charset="0"/>
                <a:cs typeface="Arial" panose="020B0604020202020204" pitchFamily="34" charset="0"/>
              </a:rPr>
              <a:t>liberalize</a:t>
            </a:r>
            <a:r>
              <a:rPr lang="en-US" sz="2400" dirty="0">
                <a:latin typeface="Arial" panose="020B0604020202020204" pitchFamily="34" charset="0"/>
                <a:cs typeface="Arial" panose="020B0604020202020204" pitchFamily="34" charset="0"/>
              </a:rPr>
              <a:t> trade between member states</a:t>
            </a:r>
          </a:p>
          <a:p>
            <a:r>
              <a:rPr lang="en-US" sz="2400" dirty="0">
                <a:latin typeface="Arial" panose="020B0604020202020204" pitchFamily="34" charset="0"/>
                <a:cs typeface="Arial" panose="020B0604020202020204" pitchFamily="34" charset="0"/>
              </a:rPr>
              <a:t>If one member state is using “unfair” trading practices such as </a:t>
            </a:r>
            <a:r>
              <a:rPr lang="en-US" sz="2400" b="1" dirty="0">
                <a:latin typeface="Arial" panose="020B0604020202020204" pitchFamily="34" charset="0"/>
                <a:cs typeface="Arial" panose="020B0604020202020204" pitchFamily="34" charset="0"/>
              </a:rPr>
              <a:t>dumping</a:t>
            </a:r>
            <a:r>
              <a:rPr lang="en-US" sz="2400" dirty="0">
                <a:latin typeface="Arial" panose="020B0604020202020204" pitchFamily="34" charset="0"/>
                <a:cs typeface="Arial" panose="020B0604020202020204" pitchFamily="34" charset="0"/>
              </a:rPr>
              <a:t> and </a:t>
            </a:r>
            <a:r>
              <a:rPr lang="en-US" sz="2400" b="1" dirty="0" err="1">
                <a:latin typeface="Arial" panose="020B0604020202020204" pitchFamily="34" charset="0"/>
                <a:cs typeface="Arial" panose="020B0604020202020204" pitchFamily="34" charset="0"/>
              </a:rPr>
              <a:t>oversubsidizing</a:t>
            </a:r>
            <a:r>
              <a:rPr lang="en-US" sz="2400" dirty="0">
                <a:latin typeface="Arial" panose="020B0604020202020204" pitchFamily="34" charset="0"/>
                <a:cs typeface="Arial" panose="020B0604020202020204" pitchFamily="34" charset="0"/>
              </a:rPr>
              <a:t> other member states can make complaints</a:t>
            </a:r>
          </a:p>
          <a:p>
            <a:r>
              <a:rPr lang="en-US" sz="2400" b="1" dirty="0">
                <a:latin typeface="Arial" panose="020B0604020202020204" pitchFamily="34" charset="0"/>
                <a:cs typeface="Arial" panose="020B0604020202020204" pitchFamily="34" charset="0"/>
              </a:rPr>
              <a:t>The WTO is involved in resolving trade disputes</a:t>
            </a:r>
          </a:p>
          <a:p>
            <a:r>
              <a:rPr lang="en-US" sz="2400" dirty="0">
                <a:latin typeface="Arial" panose="020B0604020202020204" pitchFamily="34" charset="0"/>
                <a:cs typeface="Arial" panose="020B0604020202020204" pitchFamily="34" charset="0"/>
              </a:rPr>
              <a:t>By joining the WTO member states give up some </a:t>
            </a:r>
            <a:r>
              <a:rPr lang="en-US" sz="2400" b="1" dirty="0">
                <a:latin typeface="Arial" panose="020B0604020202020204" pitchFamily="34" charset="0"/>
                <a:cs typeface="Arial" panose="020B0604020202020204" pitchFamily="34" charset="0"/>
              </a:rPr>
              <a:t>sovereignty</a:t>
            </a:r>
            <a:r>
              <a:rPr lang="en-US" sz="2400" dirty="0">
                <a:latin typeface="Arial" panose="020B0604020202020204" pitchFamily="34" charset="0"/>
                <a:cs typeface="Arial" panose="020B0604020202020204" pitchFamily="34" charset="0"/>
              </a:rPr>
              <a:t> over their trading practices</a:t>
            </a:r>
          </a:p>
          <a:p>
            <a:endParaRPr lang="ru-RU" sz="24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32743"/>
            <a:ext cx="1214607" cy="1098947"/>
          </a:xfrm>
          <a:prstGeom prst="rect">
            <a:avLst/>
          </a:prstGeom>
        </p:spPr>
      </p:pic>
    </p:spTree>
    <p:extLst>
      <p:ext uri="{BB962C8B-B14F-4D97-AF65-F5344CB8AC3E}">
        <p14:creationId xmlns:p14="http://schemas.microsoft.com/office/powerpoint/2010/main" val="391316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63688" y="205979"/>
            <a:ext cx="6923112" cy="857250"/>
          </a:xfrm>
        </p:spPr>
        <p:txBody>
          <a:bodyPr>
            <a:normAutofit fontScale="90000"/>
          </a:bodyPr>
          <a:lstStyle/>
          <a:p>
            <a:r>
              <a:rPr lang="en-US" sz="3600" b="1" dirty="0">
                <a:latin typeface="Arial" panose="020B0604020202020204" pitchFamily="34" charset="0"/>
                <a:cs typeface="Arial" panose="020B0604020202020204" pitchFamily="34" charset="0"/>
              </a:rPr>
              <a:t>Multinational Companies MNCs</a:t>
            </a:r>
            <a:endParaRPr lang="ru-RU" sz="3600"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normAutofit fontScale="85000" lnSpcReduction="20000"/>
          </a:bodyPr>
          <a:lstStyle/>
          <a:p>
            <a:r>
              <a:rPr lang="en-US" dirty="0">
                <a:latin typeface="Arial" panose="020B0604020202020204" pitchFamily="34" charset="0"/>
                <a:cs typeface="Arial" panose="020B0604020202020204" pitchFamily="34" charset="0"/>
              </a:rPr>
              <a:t>Companies which have branches in many states  such as Coca-Cola, </a:t>
            </a:r>
            <a:r>
              <a:rPr lang="en-US" dirty="0" smtClean="0">
                <a:latin typeface="Arial" panose="020B0604020202020204" pitchFamily="34" charset="0"/>
                <a:cs typeface="Arial" panose="020B0604020202020204" pitchFamily="34" charset="0"/>
              </a:rPr>
              <a:t>Microsoft</a:t>
            </a: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Challenge state sovereignty as they often control a large part of many developing state’s </a:t>
            </a:r>
            <a:r>
              <a:rPr lang="en-US" dirty="0" smtClean="0">
                <a:latin typeface="Arial" panose="020B0604020202020204" pitchFamily="34" charset="0"/>
                <a:cs typeface="Arial" panose="020B0604020202020204" pitchFamily="34" charset="0"/>
              </a:rPr>
              <a:t>economies</a:t>
            </a:r>
            <a:endParaRPr lang="en-US"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Oil company giant Exxon Mobil’s revenues are larger than the GDP of “all but the top 21 countries in the world</a:t>
            </a:r>
            <a:r>
              <a:rPr lang="en-US" sz="2800" dirty="0" smtClean="0">
                <a:latin typeface="Arial" panose="020B0604020202020204" pitchFamily="34" charset="0"/>
                <a:cs typeface="Arial" panose="020B0604020202020204" pitchFamily="34" charset="0"/>
              </a:rPr>
              <a:t>.”</a:t>
            </a:r>
          </a:p>
          <a:p>
            <a:r>
              <a:rPr lang="en-US" dirty="0">
                <a:latin typeface="Arial" panose="020B0604020202020204" pitchFamily="34" charset="0"/>
                <a:cs typeface="Arial" panose="020B0604020202020204" pitchFamily="34" charset="0"/>
              </a:rPr>
              <a:t>Although MNCs do create jobs in developing states they keep wages very </a:t>
            </a:r>
            <a:r>
              <a:rPr lang="en-US" dirty="0" smtClean="0">
                <a:latin typeface="Arial" panose="020B0604020202020204" pitchFamily="34" charset="0"/>
                <a:cs typeface="Arial" panose="020B0604020202020204" pitchFamily="34" charset="0"/>
              </a:rPr>
              <a:t>low</a:t>
            </a:r>
            <a:endParaRPr lang="en-US"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1844" y="101204"/>
            <a:ext cx="1214607" cy="1098947"/>
          </a:xfrm>
          <a:prstGeom prst="rect">
            <a:avLst/>
          </a:prstGeom>
        </p:spPr>
      </p:pic>
    </p:spTree>
    <p:extLst>
      <p:ext uri="{BB962C8B-B14F-4D97-AF65-F5344CB8AC3E}">
        <p14:creationId xmlns:p14="http://schemas.microsoft.com/office/powerpoint/2010/main" val="34017256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36510" y="205979"/>
            <a:ext cx="6850289" cy="857250"/>
          </a:xfrm>
        </p:spPr>
        <p:txBody>
          <a:bodyPr>
            <a:noAutofit/>
          </a:bodyPr>
          <a:lstStyle/>
          <a:p>
            <a:r>
              <a:rPr lang="en-US" sz="2800" dirty="0">
                <a:latin typeface="Arial" panose="020B0604020202020204" pitchFamily="34" charset="0"/>
                <a:cs typeface="Arial" panose="020B0604020202020204" pitchFamily="34" charset="0"/>
              </a:rPr>
              <a:t>Non-governmental organizations (NGOs)</a:t>
            </a:r>
            <a:endParaRPr lang="ru-RU" sz="2800"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457199" y="1563638"/>
            <a:ext cx="8229600" cy="3394472"/>
          </a:xfrm>
        </p:spPr>
        <p:txBody>
          <a:bodyPr>
            <a:normAutofit fontScale="85000" lnSpcReduction="10000"/>
          </a:bodyPr>
          <a:lstStyle/>
          <a:p>
            <a:r>
              <a:rPr lang="en-US" dirty="0">
                <a:latin typeface="Arial" panose="020B0604020202020204" pitchFamily="34" charset="0"/>
                <a:cs typeface="Arial" panose="020B0604020202020204" pitchFamily="34" charset="0"/>
              </a:rPr>
              <a:t>NGOs are organizations which seek to improve living standards, work with local people, address issues such as the environment or disease control</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NGOs such as the Red Cross, Greenpeace also </a:t>
            </a:r>
            <a:r>
              <a:rPr lang="en-US" b="1" dirty="0">
                <a:latin typeface="Arial" panose="020B0604020202020204" pitchFamily="34" charset="0"/>
                <a:cs typeface="Arial" panose="020B0604020202020204" pitchFamily="34" charset="0"/>
              </a:rPr>
              <a:t>can challenge state sovereignty</a:t>
            </a:r>
            <a:r>
              <a:rPr lang="en-US" dirty="0">
                <a:latin typeface="Arial" panose="020B0604020202020204" pitchFamily="34" charset="0"/>
                <a:cs typeface="Arial" panose="020B0604020202020204" pitchFamily="34" charset="0"/>
              </a:rPr>
              <a:t> by taking away decision making powers from local governments especially in developing </a:t>
            </a:r>
            <a:r>
              <a:rPr lang="en-US" dirty="0" smtClean="0">
                <a:latin typeface="Arial" panose="020B0604020202020204" pitchFamily="34" charset="0"/>
                <a:cs typeface="Arial" panose="020B0604020202020204" pitchFamily="34" charset="0"/>
              </a:rPr>
              <a:t>states</a:t>
            </a:r>
            <a:endParaRPr lang="en-US"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33314259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51720" y="205979"/>
            <a:ext cx="6635080" cy="857250"/>
          </a:xfrm>
        </p:spPr>
        <p:txBody>
          <a:bodyPr>
            <a:normAutofit/>
          </a:bodyPr>
          <a:lstStyle/>
          <a:p>
            <a:r>
              <a:rPr lang="en-US" sz="3600" b="1" dirty="0">
                <a:latin typeface="Arial" panose="020B0604020202020204" pitchFamily="34" charset="0"/>
                <a:cs typeface="Arial" panose="020B0604020202020204" pitchFamily="34" charset="0"/>
              </a:rPr>
              <a:t>Responses to Globalization</a:t>
            </a:r>
            <a:endParaRPr lang="ru-RU" sz="3600"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446773" y="1563638"/>
            <a:ext cx="8229600" cy="3394472"/>
          </a:xfrm>
        </p:spPr>
        <p:txBody>
          <a:bodyPr/>
          <a:lstStyle/>
          <a:p>
            <a:r>
              <a:rPr lang="en-US" dirty="0">
                <a:latin typeface="Arial" panose="020B0604020202020204" pitchFamily="34" charset="0"/>
                <a:cs typeface="Arial" panose="020B0604020202020204" pitchFamily="34" charset="0"/>
              </a:rPr>
              <a:t>Protest</a:t>
            </a:r>
          </a:p>
          <a:p>
            <a:r>
              <a:rPr lang="en-US" dirty="0">
                <a:latin typeface="Arial" panose="020B0604020202020204" pitchFamily="34" charset="0"/>
                <a:cs typeface="Arial" panose="020B0604020202020204" pitchFamily="34" charset="0"/>
              </a:rPr>
              <a:t>Disintegration</a:t>
            </a:r>
          </a:p>
          <a:p>
            <a:r>
              <a:rPr lang="en-US" dirty="0">
                <a:latin typeface="Arial" panose="020B0604020202020204" pitchFamily="34" charset="0"/>
                <a:cs typeface="Arial" panose="020B0604020202020204" pitchFamily="34" charset="0"/>
              </a:rPr>
              <a:t>Decentralization</a:t>
            </a:r>
          </a:p>
          <a:p>
            <a:r>
              <a:rPr lang="en-US" dirty="0">
                <a:latin typeface="Arial" panose="020B0604020202020204" pitchFamily="34" charset="0"/>
                <a:cs typeface="Arial" panose="020B0604020202020204" pitchFamily="34" charset="0"/>
              </a:rPr>
              <a:t>Race to the </a:t>
            </a:r>
            <a:r>
              <a:rPr lang="en-US" dirty="0" smtClean="0">
                <a:latin typeface="Arial" panose="020B0604020202020204" pitchFamily="34" charset="0"/>
                <a:cs typeface="Arial" panose="020B0604020202020204" pitchFamily="34" charset="0"/>
              </a:rPr>
              <a:t>Bottom</a:t>
            </a:r>
            <a:endParaRPr lang="en-US"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1292648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07704" y="205979"/>
            <a:ext cx="6779096" cy="857250"/>
          </a:xfrm>
        </p:spPr>
        <p:txBody>
          <a:bodyPr>
            <a:normAutofit/>
          </a:bodyPr>
          <a:lstStyle/>
          <a:p>
            <a:r>
              <a:rPr lang="en-US" b="1" dirty="0" smtClean="0">
                <a:latin typeface="Arial" panose="020B0604020202020204" pitchFamily="34" charset="0"/>
                <a:cs typeface="Arial" panose="020B0604020202020204" pitchFamily="34" charset="0"/>
              </a:rPr>
              <a:t>Protest</a:t>
            </a:r>
            <a:endParaRPr lang="ru-RU" b="1" dirty="0"/>
          </a:p>
        </p:txBody>
      </p:sp>
      <p:sp>
        <p:nvSpPr>
          <p:cNvPr id="3" name="Объект 2"/>
          <p:cNvSpPr>
            <a:spLocks noGrp="1"/>
          </p:cNvSpPr>
          <p:nvPr>
            <p:ph idx="1"/>
          </p:nvPr>
        </p:nvSpPr>
        <p:spPr>
          <a:xfrm>
            <a:off x="516959" y="1563638"/>
            <a:ext cx="8229600" cy="3394472"/>
          </a:xfrm>
        </p:spPr>
        <p:txBody>
          <a:bodyPr>
            <a:normAutofit/>
          </a:bodyPr>
          <a:lstStyle/>
          <a:p>
            <a:r>
              <a:rPr lang="en-US" sz="2800" dirty="0">
                <a:latin typeface="Arial" panose="020B0604020202020204" pitchFamily="34" charset="0"/>
                <a:cs typeface="Arial" panose="020B0604020202020204" pitchFamily="34" charset="0"/>
              </a:rPr>
              <a:t>Many people on the political Left see globalization as a threat to the average citizen</a:t>
            </a:r>
          </a:p>
          <a:p>
            <a:r>
              <a:rPr lang="en-US" sz="2800" dirty="0">
                <a:latin typeface="Arial" panose="020B0604020202020204" pitchFamily="34" charset="0"/>
                <a:cs typeface="Arial" panose="020B0604020202020204" pitchFamily="34" charset="0"/>
              </a:rPr>
              <a:t>Young people in particular have led vocal protests against what they see as the excesses of Western capitalism and </a:t>
            </a:r>
            <a:r>
              <a:rPr lang="en-US" sz="2800" dirty="0" smtClean="0">
                <a:latin typeface="Arial" panose="020B0604020202020204" pitchFamily="34" charset="0"/>
                <a:cs typeface="Arial" panose="020B0604020202020204" pitchFamily="34" charset="0"/>
              </a:rPr>
              <a:t>globalization</a:t>
            </a:r>
            <a:endParaRPr lang="en-US" sz="28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7373645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51720" y="1653648"/>
            <a:ext cx="6624736" cy="1077218"/>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Globalization and Development of the Modern World</a:t>
            </a:r>
            <a:endParaRPr lang="ru-RU" sz="3200" b="1" dirty="0">
              <a:latin typeface="Arial" panose="020B0604020202020204" pitchFamily="34" charset="0"/>
              <a:cs typeface="Arial" panose="020B0604020202020204" pitchFamily="34" charset="0"/>
            </a:endParaRPr>
          </a:p>
        </p:txBody>
      </p:sp>
      <p:sp>
        <p:nvSpPr>
          <p:cNvPr id="6" name="TextBox 5"/>
          <p:cNvSpPr txBox="1"/>
          <p:nvPr/>
        </p:nvSpPr>
        <p:spPr>
          <a:xfrm>
            <a:off x="2051720" y="2767404"/>
            <a:ext cx="6264696" cy="1569660"/>
          </a:xfrm>
          <a:prstGeom prst="rect">
            <a:avLst/>
          </a:prstGeom>
          <a:noFill/>
        </p:spPr>
        <p:txBody>
          <a:bodyPr wrap="square" rtlCol="0">
            <a:spAutoFit/>
          </a:bodyPr>
          <a:lstStyle/>
          <a:p>
            <a:r>
              <a:rPr lang="en-US" sz="3200" b="1" dirty="0" smtClean="0">
                <a:solidFill>
                  <a:srgbClr val="0070C0"/>
                </a:solidFill>
                <a:latin typeface="Arial" panose="020B0604020202020204" pitchFamily="34" charset="0"/>
                <a:cs typeface="Arial" panose="020B0604020202020204" pitchFamily="34" charset="0"/>
              </a:rPr>
              <a:t>Lecture</a:t>
            </a:r>
            <a:r>
              <a:rPr lang="ru-RU" sz="3200" b="1" dirty="0" smtClean="0">
                <a:solidFill>
                  <a:srgbClr val="0070C0"/>
                </a:solidFill>
                <a:latin typeface="Arial" panose="020B0604020202020204" pitchFamily="34" charset="0"/>
                <a:cs typeface="Arial" panose="020B0604020202020204" pitchFamily="34" charset="0"/>
              </a:rPr>
              <a:t> </a:t>
            </a:r>
            <a:r>
              <a:rPr lang="en-US" sz="3200" b="1" dirty="0">
                <a:solidFill>
                  <a:srgbClr val="0070C0"/>
                </a:solidFill>
                <a:latin typeface="Arial" panose="020B0604020202020204" pitchFamily="34" charset="0"/>
                <a:cs typeface="Arial" panose="020B0604020202020204" pitchFamily="34" charset="0"/>
              </a:rPr>
              <a:t>2</a:t>
            </a:r>
            <a:endParaRPr lang="ru-RU" sz="3200" b="1" dirty="0">
              <a:solidFill>
                <a:srgbClr val="0070C0"/>
              </a:solidFill>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Global order and global disorder: globalization and the nation-state</a:t>
            </a:r>
            <a:endParaRPr lang="ru-RU" sz="3200" dirty="0">
              <a:latin typeface="Arial" panose="020B0604020202020204" pitchFamily="34" charset="0"/>
              <a:cs typeface="Arial" panose="020B0604020202020204" pitchFamily="34" charset="0"/>
            </a:endParaRPr>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36483401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79712" y="205979"/>
            <a:ext cx="6707088" cy="857250"/>
          </a:xfrm>
        </p:spPr>
        <p:txBody>
          <a:bodyPr/>
          <a:lstStyle/>
          <a:p>
            <a:r>
              <a:rPr lang="en-US" b="1">
                <a:latin typeface="Arial" panose="020B0604020202020204" pitchFamily="34" charset="0"/>
                <a:cs typeface="Arial" panose="020B0604020202020204" pitchFamily="34" charset="0"/>
              </a:rPr>
              <a:t>Disintegration</a:t>
            </a:r>
            <a:endParaRPr lang="en-US"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457200" y="1518181"/>
            <a:ext cx="8229600" cy="3394472"/>
          </a:xfrm>
        </p:spPr>
        <p:txBody>
          <a:bodyPr>
            <a:normAutofit/>
          </a:bodyPr>
          <a:lstStyle/>
          <a:p>
            <a:r>
              <a:rPr lang="en-US" sz="2800" dirty="0">
                <a:latin typeface="Arial" panose="020B0604020202020204" pitchFamily="34" charset="0"/>
                <a:cs typeface="Arial" panose="020B0604020202020204" pitchFamily="34" charset="0"/>
              </a:rPr>
              <a:t>As the world economy moves closer to integration, some states have experienced disintegration as nations, minority groups especially, become dissatisfied with the loss of decision making power, and the perceived threat to their distinct </a:t>
            </a:r>
            <a:r>
              <a:rPr lang="en-US" sz="2800" dirty="0" smtClean="0">
                <a:latin typeface="Arial" panose="020B0604020202020204" pitchFamily="34" charset="0"/>
                <a:cs typeface="Arial" panose="020B0604020202020204" pitchFamily="34" charset="0"/>
              </a:rPr>
              <a:t>cultures</a:t>
            </a:r>
            <a:endParaRPr lang="en-US" sz="28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8647577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36510" y="205979"/>
            <a:ext cx="6850289" cy="857250"/>
          </a:xfrm>
        </p:spPr>
        <p:txBody>
          <a:bodyPr>
            <a:normAutofit/>
          </a:bodyPr>
          <a:lstStyle/>
          <a:p>
            <a:r>
              <a:rPr lang="en-US" b="1" dirty="0" smtClean="0">
                <a:latin typeface="Arial" panose="020B0604020202020204" pitchFamily="34" charset="0"/>
                <a:cs typeface="Arial" panose="020B0604020202020204" pitchFamily="34" charset="0"/>
              </a:rPr>
              <a:t>Decentralization</a:t>
            </a:r>
            <a:endParaRPr lang="ru-RU" b="1" dirty="0"/>
          </a:p>
        </p:txBody>
      </p:sp>
      <p:sp>
        <p:nvSpPr>
          <p:cNvPr id="3" name="Объект 2"/>
          <p:cNvSpPr>
            <a:spLocks noGrp="1"/>
          </p:cNvSpPr>
          <p:nvPr>
            <p:ph idx="1"/>
          </p:nvPr>
        </p:nvSpPr>
        <p:spPr>
          <a:xfrm>
            <a:off x="457199" y="1563638"/>
            <a:ext cx="8229600" cy="3394472"/>
          </a:xfrm>
        </p:spPr>
        <p:txBody>
          <a:bodyPr/>
          <a:lstStyle/>
          <a:p>
            <a:r>
              <a:rPr lang="en-US" dirty="0">
                <a:latin typeface="Arial" panose="020B0604020202020204" pitchFamily="34" charset="0"/>
                <a:cs typeface="Arial" panose="020B0604020202020204" pitchFamily="34" charset="0"/>
              </a:rPr>
              <a:t>Some nations have used globalization to demand more decision making powers from the central gov’t such as in Scotland and Wales with the creation of new national assemblies</a:t>
            </a:r>
          </a:p>
          <a:p>
            <a:endParaRPr lang="ru-RU"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34487360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07704" y="205979"/>
            <a:ext cx="6779096" cy="857250"/>
          </a:xfrm>
        </p:spPr>
        <p:txBody>
          <a:bodyPr/>
          <a:lstStyle/>
          <a:p>
            <a:r>
              <a:rPr lang="en-US" b="1" dirty="0">
                <a:latin typeface="Arial" panose="020B0604020202020204" pitchFamily="34" charset="0"/>
                <a:cs typeface="Arial" panose="020B0604020202020204" pitchFamily="34" charset="0"/>
              </a:rPr>
              <a:t>Race to the bottom</a:t>
            </a:r>
            <a:endParaRPr lang="ru-RU"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457200" y="1534190"/>
            <a:ext cx="8229600" cy="3394472"/>
          </a:xfrm>
        </p:spPr>
        <p:txBody>
          <a:bodyPr>
            <a:noAutofit/>
          </a:bodyPr>
          <a:lstStyle/>
          <a:p>
            <a:r>
              <a:rPr lang="en-US" sz="2400" dirty="0">
                <a:latin typeface="Arial" panose="020B0604020202020204" pitchFamily="34" charset="0"/>
                <a:cs typeface="Arial" panose="020B0604020202020204" pitchFamily="34" charset="0"/>
              </a:rPr>
              <a:t>As developing states begin to </a:t>
            </a:r>
            <a:r>
              <a:rPr lang="en-US" sz="2400" b="1" dirty="0">
                <a:latin typeface="Arial" panose="020B0604020202020204" pitchFamily="34" charset="0"/>
                <a:cs typeface="Arial" panose="020B0604020202020204" pitchFamily="34" charset="0"/>
              </a:rPr>
              <a:t>liberalize</a:t>
            </a:r>
            <a:r>
              <a:rPr lang="en-US" sz="2400" dirty="0">
                <a:latin typeface="Arial" panose="020B0604020202020204" pitchFamily="34" charset="0"/>
                <a:cs typeface="Arial" panose="020B0604020202020204" pitchFamily="34" charset="0"/>
              </a:rPr>
              <a:t> their economies and open up to </a:t>
            </a:r>
            <a:r>
              <a:rPr lang="en-US" sz="2400" b="1" dirty="0">
                <a:latin typeface="Arial" panose="020B0604020202020204" pitchFamily="34" charset="0"/>
                <a:cs typeface="Arial" panose="020B0604020202020204" pitchFamily="34" charset="0"/>
              </a:rPr>
              <a:t>foreign direct investment</a:t>
            </a:r>
            <a:r>
              <a:rPr lang="en-US" sz="2400" dirty="0">
                <a:latin typeface="Arial" panose="020B0604020202020204" pitchFamily="34" charset="0"/>
                <a:cs typeface="Arial" panose="020B0604020202020204" pitchFamily="34" charset="0"/>
              </a:rPr>
              <a:t> they run the risk of trying to get investment at any </a:t>
            </a:r>
            <a:r>
              <a:rPr lang="en-US" sz="2400" dirty="0" smtClean="0">
                <a:latin typeface="Arial" panose="020B0604020202020204" pitchFamily="34" charset="0"/>
                <a:cs typeface="Arial" panose="020B0604020202020204" pitchFamily="34" charset="0"/>
              </a:rPr>
              <a:t>cost</a:t>
            </a:r>
            <a:endParaRPr lang="en-US" sz="2400" b="1"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This often means lowering taxes and environmental regulations to attract </a:t>
            </a:r>
            <a:r>
              <a:rPr lang="en-US" sz="2400" dirty="0" smtClean="0">
                <a:latin typeface="Arial" panose="020B0604020202020204" pitchFamily="34" charset="0"/>
                <a:cs typeface="Arial" panose="020B0604020202020204" pitchFamily="34" charset="0"/>
              </a:rPr>
              <a:t>MNCs</a:t>
            </a:r>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Even if this creates jobs and adds to GDP does this really benefit the state in the long run</a:t>
            </a:r>
            <a:r>
              <a:rPr lang="en-US" sz="2400" dirty="0" smtClean="0">
                <a:latin typeface="Arial" panose="020B0604020202020204" pitchFamily="34" charset="0"/>
                <a:cs typeface="Arial" panose="020B0604020202020204" pitchFamily="34" charset="0"/>
              </a:rPr>
              <a:t>?</a:t>
            </a:r>
            <a:endParaRPr lang="en-US" sz="24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10014857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23728" y="267494"/>
            <a:ext cx="6563072" cy="936103"/>
          </a:xfrm>
        </p:spPr>
        <p:txBody>
          <a:bodyPr>
            <a:normAutofit fontScale="90000"/>
          </a:bodyPr>
          <a:lstStyle/>
          <a:p>
            <a:pPr lvl="0" algn="just"/>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en-US" sz="3600" b="1" dirty="0">
                <a:solidFill>
                  <a:srgbClr val="0070C0"/>
                </a:solidFill>
                <a:latin typeface="Arial" panose="020B0604020202020204" pitchFamily="34" charset="0"/>
              </a:rPr>
              <a:t>Materials used in the lecture </a:t>
            </a:r>
            <a:r>
              <a:rPr lang="ru-RU" sz="3600" b="1" dirty="0" smtClean="0">
                <a:solidFill>
                  <a:srgbClr val="0070C0"/>
                </a:solidFill>
                <a:latin typeface="Arial" panose="020B0604020202020204" pitchFamily="34" charset="0"/>
              </a:rPr>
              <a:t>:</a:t>
            </a:r>
            <a:r>
              <a:rPr lang="en-US" sz="3600" b="1" dirty="0" smtClean="0">
                <a:solidFill>
                  <a:srgbClr val="0070C0"/>
                </a:solidFill>
                <a:latin typeface="Arial" panose="020B0604020202020204" pitchFamily="34" charset="0"/>
              </a:rPr>
              <a:t/>
            </a:r>
            <a:br>
              <a:rPr lang="en-US" sz="3600" b="1" dirty="0" smtClean="0">
                <a:solidFill>
                  <a:srgbClr val="0070C0"/>
                </a:solidFill>
                <a:latin typeface="Arial" panose="020B0604020202020204" pitchFamily="34" charset="0"/>
              </a:rPr>
            </a:br>
            <a:r>
              <a:rPr lang="ru-RU" sz="3600" b="1" dirty="0">
                <a:solidFill>
                  <a:srgbClr val="0070C0"/>
                </a:solidFill>
                <a:latin typeface="Arial" panose="020B0604020202020204" pitchFamily="34" charset="0"/>
              </a:rPr>
              <a:t/>
            </a:r>
            <a:br>
              <a:rPr lang="ru-RU" sz="3600" b="1" dirty="0">
                <a:solidFill>
                  <a:srgbClr val="0070C0"/>
                </a:solidFill>
                <a:latin typeface="Arial" panose="020B0604020202020204" pitchFamily="34" charset="0"/>
              </a:rPr>
            </a:br>
            <a:r>
              <a:rPr lang="ru-RU" sz="2000" dirty="0">
                <a:latin typeface="Arial" panose="020B0604020202020204" pitchFamily="34" charset="0"/>
                <a:cs typeface="Arial" panose="020B0604020202020204" pitchFamily="34" charset="0"/>
              </a:rPr>
              <a:t>1. С.Л. </a:t>
            </a:r>
            <a:r>
              <a:rPr lang="ru-RU" sz="2000" dirty="0" err="1">
                <a:latin typeface="Arial" panose="020B0604020202020204" pitchFamily="34" charset="0"/>
                <a:cs typeface="Arial" panose="020B0604020202020204" pitchFamily="34" charset="0"/>
              </a:rPr>
              <a:t>Удовик</a:t>
            </a:r>
            <a:r>
              <a:rPr lang="ru-RU" sz="2000" dirty="0">
                <a:latin typeface="Arial" panose="020B0604020202020204" pitchFamily="34" charset="0"/>
                <a:cs typeface="Arial" panose="020B0604020202020204" pitchFamily="34" charset="0"/>
              </a:rPr>
              <a:t>. Глобализация: семиотические подходы–М.: “</a:t>
            </a:r>
            <a:r>
              <a:rPr lang="ru-RU" sz="2000" dirty="0" err="1">
                <a:latin typeface="Arial" panose="020B0604020202020204" pitchFamily="34" charset="0"/>
                <a:cs typeface="Arial" panose="020B0604020202020204" pitchFamily="34" charset="0"/>
              </a:rPr>
              <a:t>Реф</a:t>
            </a:r>
            <a:r>
              <a:rPr lang="ru-RU" sz="2000" dirty="0">
                <a:latin typeface="Arial" panose="020B0604020202020204" pitchFamily="34" charset="0"/>
                <a:cs typeface="Arial" panose="020B0604020202020204" pitchFamily="34" charset="0"/>
              </a:rPr>
              <a:t> л-бук”, К.: “</a:t>
            </a:r>
            <a:r>
              <a:rPr lang="ru-RU" sz="2000" dirty="0" err="1">
                <a:latin typeface="Arial" panose="020B0604020202020204" pitchFamily="34" charset="0"/>
                <a:cs typeface="Arial" panose="020B0604020202020204" pitchFamily="34" charset="0"/>
              </a:rPr>
              <a:t>Ваклер</a:t>
            </a:r>
            <a:r>
              <a:rPr lang="ru-RU" sz="2000" dirty="0">
                <a:latin typeface="Arial" panose="020B0604020202020204" pitchFamily="34" charset="0"/>
                <a:cs typeface="Arial" panose="020B0604020202020204" pitchFamily="34" charset="0"/>
              </a:rPr>
              <a:t>”, 2001. – 480 с.</a:t>
            </a:r>
            <a:br>
              <a:rPr lang="ru-RU" sz="2000" dirty="0">
                <a:latin typeface="Arial" panose="020B0604020202020204" pitchFamily="34" charset="0"/>
                <a:cs typeface="Arial" panose="020B0604020202020204" pitchFamily="34" charset="0"/>
              </a:rPr>
            </a:br>
            <a:r>
              <a:rPr lang="ru-RU" sz="2000" dirty="0">
                <a:latin typeface="Arial" panose="020B0604020202020204" pitchFamily="34" charset="0"/>
                <a:cs typeface="Arial" panose="020B0604020202020204" pitchFamily="34" charset="0"/>
              </a:rPr>
              <a:t>2. Глобализация и интеграционные процессы в Азиатско-Тихоокеанском регионе (правовое и экономическое исследование). - М.: ИНФРА-М, 2016. - 332 c.</a:t>
            </a:r>
            <a:br>
              <a:rPr lang="ru-RU"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3. Andrew Heywood. Global Politics. Macmillan International Higher Education, 2017 – 616 p. </a:t>
            </a:r>
            <a:r>
              <a:rPr lang="ru-RU" sz="2000" dirty="0">
                <a:latin typeface="Arial" panose="020B0604020202020204" pitchFamily="34" charset="0"/>
                <a:cs typeface="Arial" panose="020B0604020202020204" pitchFamily="34" charset="0"/>
              </a:rPr>
              <a:t/>
            </a:r>
            <a:br>
              <a:rPr lang="ru-RU"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4. Sheffield Jim, </a:t>
            </a:r>
            <a:r>
              <a:rPr lang="en-US" sz="2000" dirty="0" err="1">
                <a:latin typeface="Arial" panose="020B0604020202020204" pitchFamily="34" charset="0"/>
                <a:cs typeface="Arial" panose="020B0604020202020204" pitchFamily="34" charset="0"/>
              </a:rPr>
              <a:t>Korotaev</a:t>
            </a:r>
            <a:r>
              <a:rPr lang="en-US" sz="2000" dirty="0">
                <a:latin typeface="Arial" panose="020B0604020202020204" pitchFamily="34" charset="0"/>
                <a:cs typeface="Arial" panose="020B0604020202020204" pitchFamily="34" charset="0"/>
              </a:rPr>
              <a:t> Andrey, </a:t>
            </a:r>
            <a:r>
              <a:rPr lang="en-US" sz="2000" dirty="0" err="1">
                <a:latin typeface="Arial" panose="020B0604020202020204" pitchFamily="34" charset="0"/>
                <a:cs typeface="Arial" panose="020B0604020202020204" pitchFamily="34" charset="0"/>
              </a:rPr>
              <a:t>Grinin</a:t>
            </a:r>
            <a:r>
              <a:rPr lang="en-US" sz="2000" dirty="0">
                <a:latin typeface="Arial" panose="020B0604020202020204" pitchFamily="34" charset="0"/>
                <a:cs typeface="Arial" panose="020B0604020202020204" pitchFamily="34" charset="0"/>
              </a:rPr>
              <a:t> Leonid. Globalization: Yesterday, Today, and Tomorrow. Emergent Publication, 2013. — 444 p.</a:t>
            </a:r>
            <a:r>
              <a:rPr lang="ru-RU" sz="2000" b="1" dirty="0">
                <a:latin typeface="Arial" panose="020B0604020202020204" pitchFamily="34" charset="0"/>
                <a:cs typeface="Arial" panose="020B0604020202020204" pitchFamily="34" charset="0"/>
              </a:rPr>
              <a:t/>
            </a:r>
            <a:br>
              <a:rPr lang="ru-RU" sz="2000" b="1"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5. Gills, B. K., and Thompson, W. R. (eds.) 2006. Globalization and Global History. London: Routledge</a:t>
            </a:r>
            <a:r>
              <a:rPr lang="ru-RU" sz="2000" dirty="0" smtClean="0">
                <a:latin typeface="Arial" panose="020B0604020202020204" pitchFamily="34" charset="0"/>
                <a:cs typeface="Arial" panose="020B0604020202020204" pitchFamily="34" charset="0"/>
              </a:rPr>
              <a:t>.</a:t>
            </a:r>
            <a:r>
              <a:rPr lang="ru-RU" sz="1800" dirty="0">
                <a:latin typeface="Arial" panose="020B0604020202020204" pitchFamily="34" charset="0"/>
                <a:cs typeface="Arial" panose="020B0604020202020204" pitchFamily="34" charset="0"/>
              </a:rPr>
              <a:t> </a:t>
            </a:r>
            <a:endParaRPr lang="ru-RU" sz="2000" dirty="0">
              <a:latin typeface="Arial" panose="020B0604020202020204" pitchFamily="34" charset="0"/>
              <a:cs typeface="Arial" panose="020B0604020202020204" pitchFamily="34" charset="0"/>
            </a:endParaRPr>
          </a:p>
        </p:txBody>
      </p:sp>
      <p:pic>
        <p:nvPicPr>
          <p:cNvPr id="3" name="Рисунок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4216350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 sz="2400" b="1" dirty="0" smtClean="0">
                <a:latin typeface="Arial" pitchFamily="34" charset="0"/>
                <a:cs typeface="Arial" pitchFamily="34" charset="0"/>
              </a:rPr>
              <a:t>Lecture plan:</a:t>
            </a:r>
            <a:endParaRPr lang="ru-RU" sz="2400" b="1" dirty="0">
              <a:latin typeface="Arial" pitchFamily="34" charset="0"/>
              <a:cs typeface="Arial" pitchFamily="34" charset="0"/>
            </a:endParaRPr>
          </a:p>
        </p:txBody>
      </p:sp>
      <p:sp>
        <p:nvSpPr>
          <p:cNvPr id="3" name="Объект 2"/>
          <p:cNvSpPr>
            <a:spLocks noGrp="1"/>
          </p:cNvSpPr>
          <p:nvPr>
            <p:ph idx="1"/>
          </p:nvPr>
        </p:nvSpPr>
        <p:spPr>
          <a:xfrm>
            <a:off x="2123728" y="1200151"/>
            <a:ext cx="6563072" cy="3394472"/>
          </a:xfrm>
        </p:spPr>
        <p:txBody>
          <a:bodyPr>
            <a:normAutofit/>
          </a:bodyPr>
          <a:lstStyle/>
          <a:p>
            <a:pPr>
              <a:buFontTx/>
              <a:buChar char="-"/>
            </a:pPr>
            <a:r>
              <a:rPr lang="en-US" sz="2400" dirty="0">
                <a:latin typeface="Arial" panose="020B0604020202020204" pitchFamily="34" charset="0"/>
                <a:cs typeface="Arial" panose="020B0604020202020204" pitchFamily="34" charset="0"/>
              </a:rPr>
              <a:t>The concept of </a:t>
            </a:r>
            <a:r>
              <a:rPr lang="en-US" sz="2400" dirty="0" smtClean="0">
                <a:latin typeface="Arial" panose="020B0604020202020204" pitchFamily="34" charset="0"/>
                <a:cs typeface="Arial" panose="020B0604020202020204" pitchFamily="34" charset="0"/>
              </a:rPr>
              <a:t>global </a:t>
            </a:r>
            <a:r>
              <a:rPr lang="en-US" sz="2400" dirty="0">
                <a:latin typeface="Arial" panose="020B0604020202020204" pitchFamily="34" charset="0"/>
                <a:cs typeface="Arial" panose="020B0604020202020204" pitchFamily="34" charset="0"/>
              </a:rPr>
              <a:t>order</a:t>
            </a:r>
          </a:p>
          <a:p>
            <a:pPr>
              <a:buFontTx/>
              <a:buChar char="-"/>
            </a:pPr>
            <a:r>
              <a:rPr lang="en-US" sz="2400" dirty="0">
                <a:latin typeface="Arial" panose="020B0604020202020204" pitchFamily="34" charset="0"/>
                <a:cs typeface="Arial" panose="020B0604020202020204" pitchFamily="34" charset="0"/>
              </a:rPr>
              <a:t> Typologies of the </a:t>
            </a:r>
            <a:r>
              <a:rPr lang="en-US" sz="2400" dirty="0">
                <a:latin typeface="Arial" panose="020B0604020202020204" pitchFamily="34" charset="0"/>
                <a:cs typeface="Arial" panose="020B0604020202020204" pitchFamily="34" charset="0"/>
              </a:rPr>
              <a:t>global order</a:t>
            </a:r>
            <a:endParaRPr lang="en-US" sz="2400" dirty="0" smtClean="0">
              <a:latin typeface="Arial" panose="020B0604020202020204" pitchFamily="34" charset="0"/>
              <a:cs typeface="Arial" panose="020B0604020202020204" pitchFamily="34" charset="0"/>
            </a:endParaRPr>
          </a:p>
          <a:p>
            <a:pPr>
              <a:buFontTx/>
              <a:buChar char="-"/>
            </a:pPr>
            <a:r>
              <a:rPr lang="en-US" sz="2400" dirty="0" smtClean="0">
                <a:latin typeface="Arial" panose="020B0604020202020204" pitchFamily="34" charset="0"/>
                <a:cs typeface="Arial" panose="020B0604020202020204" pitchFamily="34" charset="0"/>
              </a:rPr>
              <a:t>Globalization and Nation State</a:t>
            </a:r>
            <a:endParaRPr lang="ru-RU" sz="2400" dirty="0">
              <a:latin typeface="Arial" panose="020B0604020202020204" pitchFamily="34" charset="0"/>
              <a:cs typeface="Arial" panose="020B0604020202020204" pitchFamily="34" charset="0"/>
            </a:endParaRPr>
          </a:p>
          <a:p>
            <a:pPr marL="0" indent="0">
              <a:buNone/>
            </a:pPr>
            <a:endParaRPr lang="ru-RU" dirty="0">
              <a:solidFill>
                <a:srgbClr val="FF0000"/>
              </a:solidFill>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22301074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altLang="x-none" sz="2400" b="1" dirty="0">
                <a:latin typeface="Arial" pitchFamily="34" charset="0"/>
                <a:cs typeface="Arial" pitchFamily="34" charset="0"/>
              </a:rPr>
              <a:t>The purpose of studying the topic </a:t>
            </a:r>
            <a:r>
              <a:rPr lang="ru-RU" altLang="x-none" sz="2400" b="1" dirty="0" smtClean="0">
                <a:latin typeface="Arial" pitchFamily="34" charset="0"/>
                <a:cs typeface="Arial" pitchFamily="34" charset="0"/>
              </a:rPr>
              <a:t>:</a:t>
            </a:r>
            <a:endParaRPr lang="ru-RU" sz="2400" b="1" dirty="0">
              <a:latin typeface="Arial" pitchFamily="34" charset="0"/>
              <a:cs typeface="Arial" pitchFamily="34" charset="0"/>
            </a:endParaRPr>
          </a:p>
        </p:txBody>
      </p:sp>
      <p:sp>
        <p:nvSpPr>
          <p:cNvPr id="3" name="Объект 2"/>
          <p:cNvSpPr>
            <a:spLocks noGrp="1"/>
          </p:cNvSpPr>
          <p:nvPr>
            <p:ph idx="1"/>
          </p:nvPr>
        </p:nvSpPr>
        <p:spPr>
          <a:xfrm>
            <a:off x="1619672" y="1200151"/>
            <a:ext cx="7067128" cy="3394472"/>
          </a:xfrm>
        </p:spPr>
        <p:txBody>
          <a:bodyPr>
            <a:normAutofit/>
          </a:bodyPr>
          <a:lstStyle/>
          <a:p>
            <a:pPr marL="0" lvl="0" indent="0">
              <a:buNone/>
            </a:pPr>
            <a:r>
              <a:rPr lang="ru-RU" sz="2400" dirty="0">
                <a:latin typeface="Arial" pitchFamily="34" charset="0"/>
                <a:cs typeface="Arial" pitchFamily="34" charset="0"/>
              </a:rPr>
              <a:t>	</a:t>
            </a:r>
            <a:r>
              <a:rPr lang="en-US" sz="2400" dirty="0">
                <a:latin typeface="Arial" pitchFamily="34" charset="0"/>
                <a:cs typeface="Arial" pitchFamily="34" charset="0"/>
              </a:rPr>
              <a:t> To </a:t>
            </a:r>
            <a:r>
              <a:rPr lang="en-US" sz="2400" dirty="0" smtClean="0">
                <a:latin typeface="Arial" pitchFamily="34" charset="0"/>
                <a:cs typeface="Arial" pitchFamily="34" charset="0"/>
              </a:rPr>
              <a:t>learn</a:t>
            </a:r>
            <a:r>
              <a:rPr lang="ru-RU" sz="2400" dirty="0" smtClean="0">
                <a:latin typeface="Arial" pitchFamily="34" charset="0"/>
                <a:cs typeface="Arial" pitchFamily="34" charset="0"/>
              </a:rPr>
              <a:t>: </a:t>
            </a:r>
            <a:endParaRPr lang="en-US" sz="2400" dirty="0">
              <a:latin typeface="Arial" pitchFamily="34" charset="0"/>
              <a:cs typeface="Arial" pitchFamily="34" charset="0"/>
            </a:endParaRPr>
          </a:p>
          <a:p>
            <a:pPr lvl="1"/>
            <a:r>
              <a:rPr lang="en-US" sz="2400" dirty="0">
                <a:latin typeface="Arial" pitchFamily="34" charset="0"/>
                <a:cs typeface="Arial" pitchFamily="34" charset="0"/>
              </a:rPr>
              <a:t>t</a:t>
            </a:r>
            <a:r>
              <a:rPr lang="en-US" sz="2400" dirty="0" smtClean="0">
                <a:latin typeface="Arial" pitchFamily="34" charset="0"/>
                <a:cs typeface="Arial" pitchFamily="34" charset="0"/>
              </a:rPr>
              <a:t>he </a:t>
            </a:r>
            <a:r>
              <a:rPr lang="en-US" sz="2400" dirty="0" smtClean="0">
                <a:latin typeface="Arial" panose="020B0604020202020204" pitchFamily="34" charset="0"/>
                <a:cs typeface="Arial" panose="020B0604020202020204" pitchFamily="34" charset="0"/>
              </a:rPr>
              <a:t>concept and typologies </a:t>
            </a:r>
            <a:r>
              <a:rPr lang="en-US" sz="2400" dirty="0">
                <a:latin typeface="Arial" panose="020B0604020202020204" pitchFamily="34" charset="0"/>
                <a:cs typeface="Arial" panose="020B0604020202020204" pitchFamily="34" charset="0"/>
              </a:rPr>
              <a:t>of global order</a:t>
            </a:r>
            <a:r>
              <a:rPr lang="ru-RU" sz="2400" dirty="0" smtClean="0">
                <a:latin typeface="Arial" pitchFamily="34" charset="0"/>
                <a:cs typeface="Arial" pitchFamily="34" charset="0"/>
              </a:rPr>
              <a:t>;</a:t>
            </a:r>
            <a:endParaRPr lang="en-US" sz="2400" dirty="0" smtClean="0">
              <a:latin typeface="Arial" pitchFamily="34" charset="0"/>
              <a:cs typeface="Arial" pitchFamily="34" charset="0"/>
            </a:endParaRPr>
          </a:p>
          <a:p>
            <a:pPr lvl="1"/>
            <a:r>
              <a:rPr lang="en-US" sz="2400" dirty="0">
                <a:latin typeface="Arial" pitchFamily="34" charset="0"/>
                <a:cs typeface="Arial" pitchFamily="34" charset="0"/>
              </a:rPr>
              <a:t>t</a:t>
            </a:r>
            <a:r>
              <a:rPr lang="en-US" sz="2400" dirty="0" smtClean="0">
                <a:latin typeface="Arial" pitchFamily="34" charset="0"/>
                <a:cs typeface="Arial" pitchFamily="34" charset="0"/>
              </a:rPr>
              <a:t>he </a:t>
            </a:r>
            <a:r>
              <a:rPr lang="en-US" sz="2400" dirty="0" smtClean="0">
                <a:latin typeface="Arial" panose="020B0604020202020204" pitchFamily="34" charset="0"/>
                <a:cs typeface="Arial" panose="020B0604020202020204" pitchFamily="34" charset="0"/>
              </a:rPr>
              <a:t>problems of g</a:t>
            </a:r>
            <a:r>
              <a:rPr lang="en-US" sz="2400" dirty="0" smtClean="0">
                <a:latin typeface="Arial" panose="020B0604020202020204" pitchFamily="34" charset="0"/>
                <a:cs typeface="Arial" panose="020B0604020202020204" pitchFamily="34" charset="0"/>
              </a:rPr>
              <a:t>lobalization can cause to Nation State</a:t>
            </a:r>
            <a:r>
              <a:rPr lang="en-US" sz="2400" dirty="0" smtClean="0">
                <a:latin typeface="Arial" pitchFamily="34" charset="0"/>
                <a:cs typeface="Arial" pitchFamily="34" charset="0"/>
              </a:rPr>
              <a:t>;</a:t>
            </a:r>
            <a:endParaRPr lang="" sz="2400" dirty="0">
              <a:latin typeface="Arial" pitchFamily="34" charset="0"/>
              <a:cs typeface="Arial" pitchFamily="34" charset="0"/>
            </a:endParaRPr>
          </a:p>
          <a:p>
            <a:pPr lvl="1"/>
            <a:r>
              <a:rPr lang="en-US" sz="2400" dirty="0">
                <a:latin typeface="Arial" pitchFamily="34" charset="0"/>
                <a:cs typeface="Arial" pitchFamily="34" charset="0"/>
              </a:rPr>
              <a:t>t</a:t>
            </a:r>
            <a:r>
              <a:rPr lang="en-US" sz="2400" dirty="0" smtClean="0">
                <a:latin typeface="Arial" pitchFamily="34" charset="0"/>
                <a:cs typeface="Arial" pitchFamily="34" charset="0"/>
              </a:rPr>
              <a:t>he </a:t>
            </a:r>
            <a:r>
              <a:rPr lang="en-US" sz="2400" dirty="0" smtClean="0">
                <a:latin typeface="Arial" panose="020B0604020202020204" pitchFamily="34" charset="0"/>
                <a:cs typeface="Arial" panose="020B0604020202020204" pitchFamily="34" charset="0"/>
              </a:rPr>
              <a:t>r</a:t>
            </a:r>
            <a:r>
              <a:rPr lang="en-US" sz="2400" dirty="0" smtClean="0">
                <a:latin typeface="Arial" panose="020B0604020202020204" pitchFamily="34" charset="0"/>
                <a:cs typeface="Arial" panose="020B0604020202020204" pitchFamily="34" charset="0"/>
              </a:rPr>
              <a:t>esponses </a:t>
            </a:r>
            <a:r>
              <a:rPr lang="en-US" sz="2400" dirty="0">
                <a:latin typeface="Arial" panose="020B0604020202020204" pitchFamily="34" charset="0"/>
                <a:cs typeface="Arial" panose="020B0604020202020204" pitchFamily="34" charset="0"/>
              </a:rPr>
              <a:t>to Globalization</a:t>
            </a:r>
            <a:r>
              <a:rPr lang="en-US" sz="2400" dirty="0" smtClean="0">
                <a:latin typeface="Arial" pitchFamily="34" charset="0"/>
                <a:cs typeface="Arial" pitchFamily="34" charset="0"/>
              </a:rPr>
              <a:t>.</a:t>
            </a:r>
            <a:endParaRPr lang="en-US" sz="2400" dirty="0">
              <a:latin typeface="Arial" pitchFamily="34" charset="0"/>
              <a:cs typeface="Arial"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19071204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51720" y="205979"/>
            <a:ext cx="6635080" cy="857250"/>
          </a:xfrm>
        </p:spPr>
        <p:txBody>
          <a:bodyPr>
            <a:normAutofit/>
          </a:bodyPr>
          <a:lstStyle/>
          <a:p>
            <a:r>
              <a:rPr lang="en-US" sz="2800" b="1" dirty="0" smtClean="0">
                <a:latin typeface="Arial" panose="020B0604020202020204" pitchFamily="34" charset="0"/>
                <a:cs typeface="Arial" panose="020B0604020202020204" pitchFamily="34" charset="0"/>
              </a:rPr>
              <a:t>The </a:t>
            </a:r>
            <a:r>
              <a:rPr lang="en-US" sz="2800" b="1" dirty="0">
                <a:latin typeface="Arial" panose="020B0604020202020204" pitchFamily="34" charset="0"/>
                <a:cs typeface="Arial" panose="020B0604020202020204" pitchFamily="34" charset="0"/>
              </a:rPr>
              <a:t>concept of global order</a:t>
            </a:r>
          </a:p>
        </p:txBody>
      </p:sp>
      <p:sp>
        <p:nvSpPr>
          <p:cNvPr id="3" name="Объект 2"/>
          <p:cNvSpPr>
            <a:spLocks noGrp="1"/>
          </p:cNvSpPr>
          <p:nvPr>
            <p:ph idx="1"/>
          </p:nvPr>
        </p:nvSpPr>
        <p:spPr>
          <a:xfrm>
            <a:off x="2051720" y="1200151"/>
            <a:ext cx="6840760" cy="3394472"/>
          </a:xfrm>
        </p:spPr>
        <p:txBody>
          <a:bodyPr>
            <a:normAutofit/>
          </a:bodyPr>
          <a:lstStyle/>
          <a:p>
            <a:pPr marL="0" lvl="0" indent="0" algn="ctr">
              <a:buNone/>
            </a:pPr>
            <a:r>
              <a:rPr lang="en-US" dirty="0" smtClean="0">
                <a:latin typeface="Arial" panose="020B0604020202020204" pitchFamily="34" charset="0"/>
                <a:cs typeface="Arial" panose="020B0604020202020204" pitchFamily="34" charset="0"/>
              </a:rPr>
              <a:t>Global </a:t>
            </a:r>
            <a:r>
              <a:rPr lang="en-US" dirty="0">
                <a:latin typeface="Arial" panose="020B0604020202020204" pitchFamily="34" charset="0"/>
                <a:cs typeface="Arial" panose="020B0604020202020204" pitchFamily="34" charset="0"/>
              </a:rPr>
              <a:t>order – the geopolitical structure of the world, international relations, reflecting the current balance of forces</a:t>
            </a: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40872185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23728" y="-92546"/>
            <a:ext cx="6563072" cy="1235497"/>
          </a:xfrm>
        </p:spPr>
        <p:txBody>
          <a:bodyPr>
            <a:noAutofit/>
          </a:bodyPr>
          <a:lstStyle/>
          <a:p>
            <a:r>
              <a:rPr lang="ru-RU" sz="1050" dirty="0">
                <a:latin typeface="Arial" panose="020B0604020202020204" pitchFamily="34" charset="0"/>
                <a:cs typeface="Arial" panose="020B0604020202020204" pitchFamily="34" charset="0"/>
              </a:rPr>
              <a:t/>
            </a:r>
            <a:br>
              <a:rPr lang="ru-RU" sz="1050" dirty="0">
                <a:latin typeface="Arial" panose="020B0604020202020204" pitchFamily="34" charset="0"/>
                <a:cs typeface="Arial" panose="020B0604020202020204" pitchFamily="34" charset="0"/>
              </a:rPr>
            </a:br>
            <a:r>
              <a:rPr lang="en-US" sz="2400" b="1" dirty="0">
                <a:latin typeface="Arial" panose="020B0604020202020204" pitchFamily="34" charset="0"/>
                <a:cs typeface="Arial" panose="020B0604020202020204" pitchFamily="34" charset="0"/>
              </a:rPr>
              <a:t>The concept of global order</a:t>
            </a:r>
            <a:endParaRPr lang="en-US" sz="2400" b="1" dirty="0" smtClean="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1766500" y="1275606"/>
            <a:ext cx="7197987" cy="3867894"/>
          </a:xfrm>
        </p:spPr>
        <p:txBody>
          <a:bodyPr>
            <a:noAutofit/>
          </a:bodyPr>
          <a:lstStyle/>
          <a:p>
            <a:pPr marL="0" indent="0">
              <a:buNone/>
            </a:pPr>
            <a:r>
              <a:rPr lang="en-US" sz="2200" dirty="0">
                <a:latin typeface="Arial" panose="020B0604020202020204" pitchFamily="34" charset="0"/>
                <a:cs typeface="Arial" panose="020B0604020202020204" pitchFamily="34" charset="0"/>
              </a:rPr>
              <a:t>The international order is a model of activity that is aimed at maintaining the elementary or primary goals of the society of States, or international society</a:t>
            </a:r>
            <a:r>
              <a:rPr lang="en-US" sz="2200" dirty="0" smtClean="0">
                <a:latin typeface="Arial" panose="020B0604020202020204" pitchFamily="34" charset="0"/>
                <a:cs typeface="Arial" panose="020B0604020202020204" pitchFamily="34" charset="0"/>
              </a:rPr>
              <a:t>.</a:t>
            </a:r>
          </a:p>
          <a:p>
            <a:pPr marL="0" indent="0">
              <a:buNone/>
            </a:pPr>
            <a:endParaRPr lang="en-US" sz="2200" dirty="0">
              <a:latin typeface="Arial" panose="020B0604020202020204" pitchFamily="34" charset="0"/>
              <a:cs typeface="Arial" panose="020B0604020202020204" pitchFamily="34" charset="0"/>
            </a:endParaRPr>
          </a:p>
          <a:p>
            <a:pPr marL="0" indent="0">
              <a:buNone/>
            </a:pPr>
            <a:r>
              <a:rPr lang="en-US" sz="2200" dirty="0" smtClean="0">
                <a:latin typeface="Arial" panose="020B0604020202020204" pitchFamily="34" charset="0"/>
                <a:cs typeface="Arial" panose="020B0604020202020204" pitchFamily="34" charset="0"/>
              </a:rPr>
              <a:t> </a:t>
            </a:r>
            <a:r>
              <a:rPr lang="en-US" sz="2200" dirty="0" err="1" smtClean="0">
                <a:latin typeface="Arial" panose="020B0604020202020204" pitchFamily="34" charset="0"/>
                <a:cs typeface="Arial" panose="020B0604020202020204" pitchFamily="34" charset="0"/>
              </a:rPr>
              <a:t>Globalorder</a:t>
            </a:r>
            <a:r>
              <a:rPr lang="en-US" sz="2200" dirty="0" smtClean="0">
                <a:latin typeface="Arial" panose="020B0604020202020204" pitchFamily="34" charset="0"/>
                <a:cs typeface="Arial" panose="020B0604020202020204" pitchFamily="34" charset="0"/>
              </a:rPr>
              <a:t> </a:t>
            </a:r>
            <a:r>
              <a:rPr lang="en-US" sz="2200" dirty="0">
                <a:latin typeface="Arial" panose="020B0604020202020204" pitchFamily="34" charset="0"/>
                <a:cs typeface="Arial" panose="020B0604020202020204" pitchFamily="34" charset="0"/>
              </a:rPr>
              <a:t>– those patterns or predispositions of human activity that are aimed at maintaining the elementary or primary goals of the social life of all mankind</a:t>
            </a:r>
            <a:r>
              <a:rPr lang="en-US" sz="2200" dirty="0" smtClean="0">
                <a:latin typeface="Arial" panose="020B0604020202020204" pitchFamily="34" charset="0"/>
                <a:cs typeface="Arial" panose="020B0604020202020204" pitchFamily="34" charset="0"/>
              </a:rPr>
              <a:t>.</a:t>
            </a:r>
          </a:p>
          <a:p>
            <a:pPr marL="0" indent="0" algn="r">
              <a:buNone/>
            </a:pPr>
            <a:r>
              <a:rPr lang="en-US" sz="1100" i="1" dirty="0">
                <a:latin typeface="Arial" panose="020B0604020202020204" pitchFamily="34" charset="0"/>
                <a:cs typeface="Arial" panose="020B0604020202020204" pitchFamily="34" charset="0"/>
              </a:rPr>
              <a:t>Hedley Norman </a:t>
            </a:r>
            <a:r>
              <a:rPr lang="en-US" sz="1100" i="1" dirty="0" smtClean="0">
                <a:latin typeface="Arial" panose="020B0604020202020204" pitchFamily="34" charset="0"/>
                <a:cs typeface="Arial" panose="020B0604020202020204" pitchFamily="34" charset="0"/>
              </a:rPr>
              <a:t>Bull</a:t>
            </a:r>
          </a:p>
          <a:p>
            <a:pPr marL="0" indent="0" algn="r">
              <a:buNone/>
            </a:pPr>
            <a:r>
              <a:rPr lang="en-US" sz="1100" i="1" dirty="0">
                <a:latin typeface="Arial" panose="020B0604020202020204" pitchFamily="34" charset="0"/>
                <a:cs typeface="Arial" panose="020B0604020202020204" pitchFamily="34" charset="0"/>
              </a:rPr>
              <a:t>Professor of </a:t>
            </a:r>
            <a:r>
              <a:rPr lang="en-US" sz="1100" i="1" dirty="0">
                <a:latin typeface="Arial" panose="020B0604020202020204" pitchFamily="34" charset="0"/>
                <a:cs typeface="Arial" panose="020B0604020202020204" pitchFamily="34" charset="0"/>
                <a:hlinkClick r:id="rId2" tooltip="International Relations"/>
              </a:rPr>
              <a:t>International Relations</a:t>
            </a:r>
            <a:r>
              <a:rPr lang="en-US" sz="1100" i="1" dirty="0">
                <a:latin typeface="Arial" panose="020B0604020202020204" pitchFamily="34" charset="0"/>
                <a:cs typeface="Arial" panose="020B0604020202020204" pitchFamily="34" charset="0"/>
              </a:rPr>
              <a:t> at the </a:t>
            </a:r>
            <a:r>
              <a:rPr lang="en-US" sz="1100" i="1" dirty="0">
                <a:latin typeface="Arial" panose="020B0604020202020204" pitchFamily="34" charset="0"/>
                <a:cs typeface="Arial" panose="020B0604020202020204" pitchFamily="34" charset="0"/>
                <a:hlinkClick r:id="rId3" tooltip="Australian National University"/>
              </a:rPr>
              <a:t>Australian National University</a:t>
            </a:r>
            <a:r>
              <a:rPr lang="en-US" sz="1100" i="1" dirty="0">
                <a:latin typeface="Arial" panose="020B0604020202020204" pitchFamily="34" charset="0"/>
                <a:cs typeface="Arial" panose="020B0604020202020204" pitchFamily="34" charset="0"/>
              </a:rPr>
              <a:t>, the </a:t>
            </a:r>
            <a:r>
              <a:rPr lang="en-US" sz="1100" i="1" dirty="0">
                <a:latin typeface="Arial" panose="020B0604020202020204" pitchFamily="34" charset="0"/>
                <a:cs typeface="Arial" panose="020B0604020202020204" pitchFamily="34" charset="0"/>
                <a:hlinkClick r:id="rId4" tooltip="London School of Economics"/>
              </a:rPr>
              <a:t>London School of Economics</a:t>
            </a:r>
            <a:r>
              <a:rPr lang="en-US" sz="1100" i="1" dirty="0">
                <a:latin typeface="Arial" panose="020B0604020202020204" pitchFamily="34" charset="0"/>
                <a:cs typeface="Arial" panose="020B0604020202020204" pitchFamily="34" charset="0"/>
              </a:rPr>
              <a:t> and the </a:t>
            </a:r>
            <a:r>
              <a:rPr lang="en-US" sz="1100" i="1" dirty="0">
                <a:latin typeface="Arial" panose="020B0604020202020204" pitchFamily="34" charset="0"/>
                <a:cs typeface="Arial" panose="020B0604020202020204" pitchFamily="34" charset="0"/>
                <a:hlinkClick r:id="rId5" tooltip="University of Oxford"/>
              </a:rPr>
              <a:t>University of </a:t>
            </a:r>
            <a:r>
              <a:rPr lang="en-US" sz="1100" i="1" dirty="0" smtClean="0">
                <a:latin typeface="Arial" panose="020B0604020202020204" pitchFamily="34" charset="0"/>
                <a:cs typeface="Arial" panose="020B0604020202020204" pitchFamily="34" charset="0"/>
                <a:hlinkClick r:id="rId5" tooltip="University of Oxford"/>
              </a:rPr>
              <a:t>Oxford</a:t>
            </a:r>
            <a:endParaRPr lang="en-US" sz="1100" i="1"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32124588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67744" y="195486"/>
            <a:ext cx="6635080" cy="857250"/>
          </a:xfrm>
        </p:spPr>
        <p:txBody>
          <a:bodyPr>
            <a:noAutofit/>
          </a:bodyPr>
          <a:lstStyle/>
          <a:p>
            <a:r>
              <a:rPr lang="ru-RU" sz="2400" b="1" dirty="0">
                <a:latin typeface="Arial" panose="020B0604020202020204" pitchFamily="34" charset="0"/>
                <a:cs typeface="Arial" panose="020B0604020202020204" pitchFamily="34" charset="0"/>
              </a:rPr>
              <a:t/>
            </a:r>
            <a:br>
              <a:rPr lang="ru-RU" sz="2400" b="1" dirty="0">
                <a:latin typeface="Arial" panose="020B0604020202020204" pitchFamily="34" charset="0"/>
                <a:cs typeface="Arial" panose="020B0604020202020204" pitchFamily="34" charset="0"/>
              </a:rPr>
            </a:br>
            <a:r>
              <a:rPr lang="en-US" sz="2400" b="1" dirty="0">
                <a:latin typeface="Arial" panose="020B0604020202020204" pitchFamily="34" charset="0"/>
                <a:cs typeface="Arial" panose="020B0604020202020204" pitchFamily="34" charset="0"/>
              </a:rPr>
              <a:t>The concept of global order</a:t>
            </a:r>
            <a:endParaRPr lang="ru-RU" sz="2400"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1655676" y="1319956"/>
            <a:ext cx="7247148" cy="3802732"/>
          </a:xfrm>
        </p:spPr>
        <p:txBody>
          <a:bodyPr>
            <a:noAutofit/>
          </a:bodyPr>
          <a:lstStyle/>
          <a:p>
            <a:pPr marL="0" indent="0">
              <a:buNone/>
            </a:pPr>
            <a:r>
              <a:rPr lang="en-US" sz="2000" dirty="0" smtClean="0">
                <a:latin typeface="Arial" panose="020B0604020202020204" pitchFamily="34" charset="0"/>
                <a:cs typeface="Arial" panose="020B0604020202020204" pitchFamily="34" charset="0"/>
              </a:rPr>
              <a:t>Global </a:t>
            </a:r>
            <a:r>
              <a:rPr lang="en-US" sz="2000" dirty="0">
                <a:latin typeface="Arial" panose="020B0604020202020204" pitchFamily="34" charset="0"/>
                <a:cs typeface="Arial" panose="020B0604020202020204" pitchFamily="34" charset="0"/>
              </a:rPr>
              <a:t>political order – structure of the system of correlative relations between the subjects of the world political </a:t>
            </a:r>
            <a:r>
              <a:rPr lang="en-US" sz="2000" dirty="0" smtClean="0">
                <a:latin typeface="Arial" panose="020B0604020202020204" pitchFamily="34" charset="0"/>
                <a:cs typeface="Arial" panose="020B0604020202020204" pitchFamily="34" charset="0"/>
              </a:rPr>
              <a:t>process.</a:t>
            </a:r>
            <a:endParaRPr lang="en-US" sz="2000" dirty="0">
              <a:latin typeface="Arial" panose="020B0604020202020204" pitchFamily="34" charset="0"/>
              <a:cs typeface="Arial" panose="020B0604020202020204" pitchFamily="34" charset="0"/>
            </a:endParaRPr>
          </a:p>
          <a:p>
            <a:pPr marL="0" indent="0">
              <a:buNone/>
            </a:pPr>
            <a:r>
              <a:rPr lang="en-US" sz="2000" dirty="0">
                <a:latin typeface="Arial" panose="020B0604020202020204" pitchFamily="34" charset="0"/>
                <a:cs typeface="Arial" panose="020B0604020202020204" pitchFamily="34" charset="0"/>
              </a:rPr>
              <a:t>We are talking about global relationships that are more or less well-structured and stable, but at the same time quite dynamic, corresponding to a certain behavioral and institutional </a:t>
            </a:r>
            <a:r>
              <a:rPr lang="en-US" sz="2000" dirty="0" smtClean="0">
                <a:latin typeface="Arial" panose="020B0604020202020204" pitchFamily="34" charset="0"/>
                <a:cs typeface="Arial" panose="020B0604020202020204" pitchFamily="34" charset="0"/>
              </a:rPr>
              <a:t>pattern.</a:t>
            </a:r>
            <a:endParaRPr lang="en-US" sz="2000" dirty="0">
              <a:latin typeface="Arial" panose="020B0604020202020204" pitchFamily="34" charset="0"/>
              <a:cs typeface="Arial" panose="020B0604020202020204" pitchFamily="34" charset="0"/>
            </a:endParaRPr>
          </a:p>
          <a:p>
            <a:pPr marL="0" indent="0">
              <a:buNone/>
            </a:pPr>
            <a:r>
              <a:rPr lang="en-US" sz="2000" dirty="0">
                <a:latin typeface="Arial" panose="020B0604020202020204" pitchFamily="34" charset="0"/>
                <a:cs typeface="Arial" panose="020B0604020202020204" pitchFamily="34" charset="0"/>
              </a:rPr>
              <a:t>The main characteristic of the </a:t>
            </a:r>
            <a:r>
              <a:rPr lang="en-US" sz="2000" dirty="0" smtClean="0">
                <a:latin typeface="Arial" panose="020B0604020202020204" pitchFamily="34" charset="0"/>
                <a:cs typeface="Arial" panose="020B0604020202020204" pitchFamily="34" charset="0"/>
              </a:rPr>
              <a:t>global </a:t>
            </a:r>
            <a:r>
              <a:rPr lang="en-US" sz="2000" dirty="0">
                <a:latin typeface="Arial" panose="020B0604020202020204" pitchFamily="34" charset="0"/>
                <a:cs typeface="Arial" panose="020B0604020202020204" pitchFamily="34" charset="0"/>
              </a:rPr>
              <a:t>order is its focus on ensuring the functioning and development of the world political system in accordance with the world's dominant goals and values</a:t>
            </a:r>
            <a:r>
              <a:rPr lang="en-US" sz="2000" dirty="0" smtClean="0">
                <a:latin typeface="Arial" panose="020B0604020202020204" pitchFamily="34" charset="0"/>
                <a:cs typeface="Arial" panose="020B0604020202020204" pitchFamily="34" charset="0"/>
              </a:rPr>
              <a:t>.</a:t>
            </a:r>
          </a:p>
          <a:p>
            <a:pPr marL="0" indent="0">
              <a:buNone/>
            </a:pPr>
            <a:endParaRPr lang="en-US" sz="2000" dirty="0" smtClean="0">
              <a:latin typeface="Arial" panose="020B0604020202020204" pitchFamily="34" charset="0"/>
              <a:cs typeface="Arial" panose="020B0604020202020204" pitchFamily="34" charset="0"/>
            </a:endParaRPr>
          </a:p>
          <a:p>
            <a:pPr marL="0" indent="0" algn="r">
              <a:buNone/>
            </a:pPr>
            <a:r>
              <a:rPr lang="en-US" sz="1100" i="1" dirty="0" err="1">
                <a:latin typeface="Arial" panose="020B0604020202020204" pitchFamily="34" charset="0"/>
                <a:cs typeface="Arial" panose="020B0604020202020204" pitchFamily="34" charset="0"/>
              </a:rPr>
              <a:t>Batalov</a:t>
            </a:r>
            <a:r>
              <a:rPr lang="en-US" sz="1100" i="1" dirty="0" smtClean="0">
                <a:latin typeface="Arial" panose="020B0604020202020204" pitchFamily="34" charset="0"/>
                <a:cs typeface="Arial" panose="020B0604020202020204" pitchFamily="34" charset="0"/>
              </a:rPr>
              <a:t>, </a:t>
            </a:r>
            <a:r>
              <a:rPr lang="en-US" sz="1100" i="1" dirty="0">
                <a:latin typeface="Arial" panose="020B0604020202020204" pitchFamily="34" charset="0"/>
                <a:cs typeface="Arial" panose="020B0604020202020204" pitchFamily="34" charset="0"/>
              </a:rPr>
              <a:t>Eduard </a:t>
            </a:r>
            <a:r>
              <a:rPr lang="en-US" sz="1100" i="1" dirty="0" err="1" smtClean="0">
                <a:latin typeface="Arial" panose="020B0604020202020204" pitchFamily="34" charset="0"/>
                <a:cs typeface="Arial" panose="020B0604020202020204" pitchFamily="34" charset="0"/>
              </a:rPr>
              <a:t>Yakovlevich</a:t>
            </a:r>
            <a:endParaRPr lang="en-US" sz="1100" i="1" dirty="0" smtClean="0">
              <a:latin typeface="Arial" panose="020B0604020202020204" pitchFamily="34" charset="0"/>
              <a:cs typeface="Arial" panose="020B0604020202020204" pitchFamily="34" charset="0"/>
            </a:endParaRPr>
          </a:p>
          <a:p>
            <a:pPr marL="0" indent="0" algn="r">
              <a:buNone/>
            </a:pPr>
            <a:r>
              <a:rPr lang="en-US" sz="1100" i="1" dirty="0">
                <a:latin typeface="Arial" panose="020B0604020202020204" pitchFamily="34" charset="0"/>
                <a:cs typeface="Arial" panose="020B0604020202020204" pitchFamily="34" charset="0"/>
              </a:rPr>
              <a:t>Russian scientist-</a:t>
            </a:r>
            <a:r>
              <a:rPr lang="en-US" sz="1100" i="1" dirty="0" err="1">
                <a:latin typeface="Arial" panose="020B0604020202020204" pitchFamily="34" charset="0"/>
                <a:cs typeface="Arial" panose="020B0604020202020204" pitchFamily="34" charset="0"/>
              </a:rPr>
              <a:t>americanist</a:t>
            </a:r>
            <a:r>
              <a:rPr lang="en-US" sz="1100" i="1" dirty="0">
                <a:latin typeface="Arial" panose="020B0604020202020204" pitchFamily="34" charset="0"/>
                <a:cs typeface="Arial" panose="020B0604020202020204" pitchFamily="34" charset="0"/>
              </a:rPr>
              <a:t>, specialist in the field of political philosophy</a:t>
            </a: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11985324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23728" y="202332"/>
            <a:ext cx="6573416" cy="857250"/>
          </a:xfrm>
        </p:spPr>
        <p:txBody>
          <a:bodyPr>
            <a:noAutofit/>
          </a:bodyPr>
          <a:lstStyle/>
          <a:p>
            <a:r>
              <a:rPr lang="ru-RU" sz="2400" dirty="0">
                <a:latin typeface="Arial" panose="020B0604020202020204" pitchFamily="34" charset="0"/>
                <a:cs typeface="Arial" panose="020B0604020202020204" pitchFamily="34" charset="0"/>
              </a:rPr>
              <a:t/>
            </a:r>
            <a:br>
              <a:rPr lang="ru-RU" sz="2400" dirty="0">
                <a:latin typeface="Arial" panose="020B0604020202020204" pitchFamily="34" charset="0"/>
                <a:cs typeface="Arial" panose="020B0604020202020204" pitchFamily="34" charset="0"/>
              </a:rPr>
            </a:br>
            <a:r>
              <a:rPr lang="en-US" sz="2800" b="1" dirty="0">
                <a:latin typeface="Arial" panose="020B0604020202020204" pitchFamily="34" charset="0"/>
                <a:cs typeface="Arial" panose="020B0604020202020204" pitchFamily="34" charset="0"/>
              </a:rPr>
              <a:t>Typologies of the world order</a:t>
            </a:r>
            <a:r>
              <a:rPr lang="en-US" sz="2400" b="1" dirty="0" smtClean="0">
                <a:latin typeface="Arial" panose="020B0604020202020204" pitchFamily="34" charset="0"/>
                <a:cs typeface="Arial" panose="020B0604020202020204" pitchFamily="34" charset="0"/>
              </a:rPr>
              <a:t/>
            </a:r>
            <a:br>
              <a:rPr lang="en-US" sz="2400" b="1" dirty="0" smtClean="0">
                <a:latin typeface="Arial" panose="020B0604020202020204" pitchFamily="34" charset="0"/>
                <a:cs typeface="Arial" panose="020B0604020202020204" pitchFamily="34" charset="0"/>
              </a:rPr>
            </a:br>
            <a:endParaRPr lang="ru-RU" sz="2400" b="1" dirty="0">
              <a:latin typeface="Arial" pitchFamily="34" charset="0"/>
              <a:cs typeface="Arial" pitchFamily="34" charset="0"/>
            </a:endParaRPr>
          </a:p>
        </p:txBody>
      </p:sp>
      <p:sp>
        <p:nvSpPr>
          <p:cNvPr id="3" name="Объект 2"/>
          <p:cNvSpPr>
            <a:spLocks noGrp="1"/>
          </p:cNvSpPr>
          <p:nvPr>
            <p:ph idx="1"/>
          </p:nvPr>
        </p:nvSpPr>
        <p:spPr>
          <a:xfrm>
            <a:off x="1719661" y="1059582"/>
            <a:ext cx="7317833" cy="3819871"/>
          </a:xfrm>
        </p:spPr>
        <p:txBody>
          <a:bodyPr>
            <a:normAutofit/>
          </a:bodyPr>
          <a:lstStyle/>
          <a:p>
            <a:r>
              <a:rPr lang="en-US" sz="2800" dirty="0">
                <a:latin typeface="Arial" panose="020B0604020202020204" pitchFamily="34" charset="0"/>
                <a:cs typeface="Arial" panose="020B0604020202020204" pitchFamily="34" charset="0"/>
              </a:rPr>
              <a:t>Pole typology: "unipolar", "bipolar", "multipolar</a:t>
            </a:r>
            <a:r>
              <a:rPr lang="en-US" sz="2800" dirty="0" smtClean="0">
                <a:latin typeface="Arial" panose="020B0604020202020204" pitchFamily="34" charset="0"/>
                <a:cs typeface="Arial" panose="020B0604020202020204" pitchFamily="34" charset="0"/>
              </a:rPr>
              <a:t>".</a:t>
            </a:r>
          </a:p>
          <a:p>
            <a:pPr marL="0" indent="0">
              <a:buNone/>
            </a:pPr>
            <a:endParaRPr lang="en-US" sz="2800" dirty="0">
              <a:latin typeface="Arial" panose="020B0604020202020204" pitchFamily="34" charset="0"/>
              <a:cs typeface="Arial" panose="020B0604020202020204" pitchFamily="34" charset="0"/>
            </a:endParaRPr>
          </a:p>
          <a:p>
            <a:r>
              <a:rPr lang="en-US" sz="2800" dirty="0" err="1">
                <a:latin typeface="Arial" panose="020B0604020202020204" pitchFamily="34" charset="0"/>
                <a:cs typeface="Arial" panose="020B0604020202020204" pitchFamily="34" charset="0"/>
              </a:rPr>
              <a:t>Toponymic</a:t>
            </a:r>
            <a:r>
              <a:rPr lang="en-US" sz="2800" dirty="0">
                <a:latin typeface="Arial" panose="020B0604020202020204" pitchFamily="34" charset="0"/>
                <a:cs typeface="Arial" panose="020B0604020202020204" pitchFamily="34" charset="0"/>
              </a:rPr>
              <a:t>: the Westphalian system, the Vienna system and the Versailles system, the Potsdam system, the New world order.</a:t>
            </a:r>
            <a:endParaRPr lang="" sz="1600" dirty="0">
              <a:latin typeface="Arial" panose="020B0604020202020204" pitchFamily="34" charset="0"/>
              <a:cs typeface="Arial" panose="020B0604020202020204" pitchFamily="34" charset="0"/>
            </a:endParaRPr>
          </a:p>
          <a:p>
            <a:pPr marL="0" indent="0">
              <a:buNone/>
            </a:pPr>
            <a:endParaRPr lang="en-US" sz="1600" dirty="0">
              <a:latin typeface="Arial" pitchFamily="34" charset="0"/>
              <a:cs typeface="Arial" pitchFamily="34" charset="0"/>
            </a:endParaRPr>
          </a:p>
          <a:p>
            <a:pPr marL="0" lvl="0" indent="0">
              <a:buNone/>
            </a:pPr>
            <a:endParaRPr lang="en-US" sz="1600" dirty="0">
              <a:latin typeface="Arial" pitchFamily="34" charset="0"/>
              <a:cs typeface="Arial"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36783372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67744" y="389515"/>
            <a:ext cx="6563072" cy="857250"/>
          </a:xfrm>
        </p:spPr>
        <p:txBody>
          <a:bodyPr>
            <a:noAutofit/>
          </a:bodyPr>
          <a:lstStyle/>
          <a:p>
            <a:r>
              <a:rPr lang="en-US" sz="2400" b="1" dirty="0">
                <a:latin typeface="Arial" panose="020B0604020202020204" pitchFamily="34" charset="0"/>
                <a:cs typeface="Arial" panose="020B0604020202020204" pitchFamily="34" charset="0"/>
              </a:rPr>
              <a:t>Typologies of the world order</a:t>
            </a:r>
            <a:endParaRPr lang="ru-RU" sz="2400"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1547664" y="1347614"/>
            <a:ext cx="7139136" cy="3394472"/>
          </a:xfrm>
        </p:spPr>
        <p:txBody>
          <a:bodyPr>
            <a:noAutofit/>
          </a:bodyPr>
          <a:lstStyle/>
          <a:p>
            <a:pPr marL="457200" lvl="1" indent="0" algn="ctr">
              <a:buNone/>
            </a:pPr>
            <a:r>
              <a:rPr lang="en-US" sz="2400" b="1" dirty="0">
                <a:latin typeface="Arial" panose="020B0604020202020204" pitchFamily="34" charset="0"/>
                <a:cs typeface="Arial" panose="020B0604020202020204" pitchFamily="34" charset="0"/>
              </a:rPr>
              <a:t>The Westphalian system of </a:t>
            </a:r>
            <a:r>
              <a:rPr lang="en-US" sz="2400" b="1" dirty="0" smtClean="0">
                <a:latin typeface="Arial" panose="020B0604020202020204" pitchFamily="34" charset="0"/>
                <a:cs typeface="Arial" panose="020B0604020202020204" pitchFamily="34" charset="0"/>
              </a:rPr>
              <a:t>1648</a:t>
            </a:r>
            <a:endParaRPr lang="en-US" sz="2400" b="1" dirty="0">
              <a:latin typeface="Arial" panose="020B0604020202020204" pitchFamily="34" charset="0"/>
              <a:cs typeface="Arial" panose="020B0604020202020204" pitchFamily="34" charset="0"/>
            </a:endParaRPr>
          </a:p>
          <a:p>
            <a:pPr marL="457200" lvl="1" indent="0" algn="just">
              <a:buNone/>
            </a:pPr>
            <a:r>
              <a:rPr lang="en-US" sz="2400" dirty="0">
                <a:latin typeface="Arial" panose="020B0604020202020204" pitchFamily="34" charset="0"/>
                <a:cs typeface="Arial" panose="020B0604020202020204" pitchFamily="34" charset="0"/>
              </a:rPr>
              <a:t>The main principle is the idea of absolute sovereignty of the state over a certain territory</a:t>
            </a:r>
            <a:endParaRPr lang="ru-RU" sz="21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3031109400"/>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250</TotalTime>
  <Words>892</Words>
  <Application>Microsoft Office PowerPoint</Application>
  <PresentationFormat>Экран (16:9)</PresentationFormat>
  <Paragraphs>94</Paragraphs>
  <Slides>23</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23</vt:i4>
      </vt:variant>
    </vt:vector>
  </HeadingPairs>
  <TitlesOfParts>
    <vt:vector size="26" baseType="lpstr">
      <vt:lpstr>Arial</vt:lpstr>
      <vt:lpstr>Calibri</vt:lpstr>
      <vt:lpstr>Тема Office</vt:lpstr>
      <vt:lpstr>AL-FARABI KAZAKH NATIONAL UNIVERSITY</vt:lpstr>
      <vt:lpstr>Презентация PowerPoint</vt:lpstr>
      <vt:lpstr>Lecture plan:</vt:lpstr>
      <vt:lpstr>The purpose of studying the topic :</vt:lpstr>
      <vt:lpstr>The concept of global order</vt:lpstr>
      <vt:lpstr> The concept of global order</vt:lpstr>
      <vt:lpstr> The concept of global order</vt:lpstr>
      <vt:lpstr> Typologies of the world order </vt:lpstr>
      <vt:lpstr>Typologies of the world order</vt:lpstr>
      <vt:lpstr>Typologies of the world order</vt:lpstr>
      <vt:lpstr>Typologies of the world order</vt:lpstr>
      <vt:lpstr>Typologies of the world order</vt:lpstr>
      <vt:lpstr>Typologies of the world order</vt:lpstr>
      <vt:lpstr>Globalization and Nation State</vt:lpstr>
      <vt:lpstr>Globalization and Nation State</vt:lpstr>
      <vt:lpstr>Multinational Companies MNCs</vt:lpstr>
      <vt:lpstr>Non-governmental organizations (NGOs)</vt:lpstr>
      <vt:lpstr>Responses to Globalization</vt:lpstr>
      <vt:lpstr>Protest</vt:lpstr>
      <vt:lpstr>Disintegration</vt:lpstr>
      <vt:lpstr>Decentralization</vt:lpstr>
      <vt:lpstr>Race to the bottom</vt:lpstr>
      <vt:lpstr>      Materials used in the lecture :  1. С.Л. Удовик. Глобализация: семиотические подходы–М.: “Реф л-бук”, К.: “Ваклер”, 2001. – 480 с. 2. Глобализация и интеграционные процессы в Азиатско-Тихоокеанском регионе (правовое и экономическое исследование). - М.: ИНФРА-М, 2016. - 332 c. 3. Andrew Heywood. Global Politics. Macmillan International Higher Education, 2017 – 616 p.  4. Sheffield Jim, Korotaev Andrey, Grinin Leonid. Globalization: Yesterday, Today, and Tomorrow. Emergent Publication, 2013. — 444 p. 5. Gills, B. K., and Thompson, W. R. (eds.) 2006. Globalization and Global History. London: Routledge.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pc</dc:creator>
  <cp:lastModifiedBy>Абжаппарова Айгуль</cp:lastModifiedBy>
  <cp:revision>48</cp:revision>
  <dcterms:created xsi:type="dcterms:W3CDTF">2019-11-06T03:32:13Z</dcterms:created>
  <dcterms:modified xsi:type="dcterms:W3CDTF">2020-01-20T10:59:57Z</dcterms:modified>
</cp:coreProperties>
</file>